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733" r:id="rId2"/>
  </p:sldMasterIdLst>
  <p:notesMasterIdLst>
    <p:notesMasterId r:id="rId48"/>
  </p:notesMasterIdLst>
  <p:sldIdLst>
    <p:sldId id="452" r:id="rId3"/>
    <p:sldId id="502" r:id="rId4"/>
    <p:sldId id="271" r:id="rId5"/>
    <p:sldId id="272" r:id="rId6"/>
    <p:sldId id="273" r:id="rId7"/>
    <p:sldId id="274" r:id="rId8"/>
    <p:sldId id="501" r:id="rId9"/>
    <p:sldId id="5806" r:id="rId10"/>
    <p:sldId id="5787" r:id="rId11"/>
    <p:sldId id="526" r:id="rId12"/>
    <p:sldId id="1041" r:id="rId13"/>
    <p:sldId id="528" r:id="rId14"/>
    <p:sldId id="1039" r:id="rId15"/>
    <p:sldId id="500" r:id="rId16"/>
    <p:sldId id="1861" r:id="rId17"/>
    <p:sldId id="595" r:id="rId18"/>
    <p:sldId id="596" r:id="rId19"/>
    <p:sldId id="599" r:id="rId20"/>
    <p:sldId id="600" r:id="rId21"/>
    <p:sldId id="601" r:id="rId22"/>
    <p:sldId id="602" r:id="rId23"/>
    <p:sldId id="603" r:id="rId24"/>
    <p:sldId id="604" r:id="rId25"/>
    <p:sldId id="5803" r:id="rId26"/>
    <p:sldId id="256" r:id="rId27"/>
    <p:sldId id="5664" r:id="rId28"/>
    <p:sldId id="5625" r:id="rId29"/>
    <p:sldId id="5283" r:id="rId30"/>
    <p:sldId id="5648" r:id="rId31"/>
    <p:sldId id="5649" r:id="rId32"/>
    <p:sldId id="5586" r:id="rId33"/>
    <p:sldId id="5781" r:id="rId34"/>
    <p:sldId id="5805" r:id="rId35"/>
    <p:sldId id="281" r:id="rId36"/>
    <p:sldId id="282" r:id="rId37"/>
    <p:sldId id="267" r:id="rId38"/>
    <p:sldId id="1859" r:id="rId39"/>
    <p:sldId id="657" r:id="rId40"/>
    <p:sldId id="2235" r:id="rId41"/>
    <p:sldId id="2236" r:id="rId42"/>
    <p:sldId id="2211" r:id="rId43"/>
    <p:sldId id="2223" r:id="rId44"/>
    <p:sldId id="2229" r:id="rId45"/>
    <p:sldId id="2220" r:id="rId46"/>
    <p:sldId id="223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98A9"/>
    <a:srgbClr val="00FF00"/>
    <a:srgbClr val="B90000"/>
    <a:srgbClr val="FFFDA9"/>
    <a:srgbClr val="FFFD78"/>
    <a:srgbClr val="FFFC00"/>
    <a:srgbClr val="F5EE00"/>
    <a:srgbClr val="666699"/>
    <a:srgbClr val="00000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75061" autoAdjust="0"/>
  </p:normalViewPr>
  <p:slideViewPr>
    <p:cSldViewPr>
      <p:cViewPr varScale="1">
        <p:scale>
          <a:sx n="78" d="100"/>
          <a:sy n="78" d="100"/>
        </p:scale>
        <p:origin x="80" y="12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9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Disease 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forgraph!$B$1</c:f>
              <c:strCache>
                <c:ptCount val="1"/>
                <c:pt idx="0">
                  <c:v>ct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forgraph!$A$2:$A$66</c:f>
              <c:numCache>
                <c:formatCode>General</c:formatCode>
                <c:ptCount val="65"/>
                <c:pt idx="0">
                  <c:v>1945</c:v>
                </c:pt>
                <c:pt idx="1">
                  <c:v>1949</c:v>
                </c:pt>
                <c:pt idx="2">
                  <c:v>1951</c:v>
                </c:pt>
                <c:pt idx="3">
                  <c:v>1952</c:v>
                </c:pt>
                <c:pt idx="4">
                  <c:v>1953</c:v>
                </c:pt>
                <c:pt idx="5">
                  <c:v>1954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1965</c:v>
                </c:pt>
                <c:pt idx="14">
                  <c:v>1966</c:v>
                </c:pt>
                <c:pt idx="15">
                  <c:v>1967</c:v>
                </c:pt>
                <c:pt idx="16">
                  <c:v>1968</c:v>
                </c:pt>
                <c:pt idx="17">
                  <c:v>1969</c:v>
                </c:pt>
                <c:pt idx="18">
                  <c:v>1970</c:v>
                </c:pt>
                <c:pt idx="19">
                  <c:v>1971</c:v>
                </c:pt>
                <c:pt idx="20">
                  <c:v>1972</c:v>
                </c:pt>
                <c:pt idx="21">
                  <c:v>1973</c:v>
                </c:pt>
                <c:pt idx="22">
                  <c:v>1975</c:v>
                </c:pt>
                <c:pt idx="23">
                  <c:v>1976</c:v>
                </c:pt>
                <c:pt idx="24">
                  <c:v>1977</c:v>
                </c:pt>
                <c:pt idx="25">
                  <c:v>1978</c:v>
                </c:pt>
                <c:pt idx="26">
                  <c:v>1979</c:v>
                </c:pt>
                <c:pt idx="27">
                  <c:v>1980</c:v>
                </c:pt>
                <c:pt idx="28">
                  <c:v>1981</c:v>
                </c:pt>
                <c:pt idx="29">
                  <c:v>1982</c:v>
                </c:pt>
                <c:pt idx="30">
                  <c:v>1983</c:v>
                </c:pt>
                <c:pt idx="31">
                  <c:v>1985</c:v>
                </c:pt>
                <c:pt idx="32">
                  <c:v>1986</c:v>
                </c:pt>
                <c:pt idx="33">
                  <c:v>1987</c:v>
                </c:pt>
                <c:pt idx="34">
                  <c:v>1988</c:v>
                </c:pt>
                <c:pt idx="35">
                  <c:v>1989</c:v>
                </c:pt>
                <c:pt idx="36">
                  <c:v>1990</c:v>
                </c:pt>
                <c:pt idx="37">
                  <c:v>1991</c:v>
                </c:pt>
                <c:pt idx="38">
                  <c:v>1992</c:v>
                </c:pt>
                <c:pt idx="39">
                  <c:v>1993</c:v>
                </c:pt>
                <c:pt idx="40">
                  <c:v>1994</c:v>
                </c:pt>
                <c:pt idx="41">
                  <c:v>1995</c:v>
                </c:pt>
                <c:pt idx="42">
                  <c:v>1996</c:v>
                </c:pt>
                <c:pt idx="43">
                  <c:v>1997</c:v>
                </c:pt>
                <c:pt idx="44">
                  <c:v>1998</c:v>
                </c:pt>
                <c:pt idx="45">
                  <c:v>1999</c:v>
                </c:pt>
                <c:pt idx="46">
                  <c:v>2000</c:v>
                </c:pt>
                <c:pt idx="47">
                  <c:v>2001</c:v>
                </c:pt>
                <c:pt idx="48">
                  <c:v>2002</c:v>
                </c:pt>
                <c:pt idx="49">
                  <c:v>2003</c:v>
                </c:pt>
                <c:pt idx="50">
                  <c:v>2004</c:v>
                </c:pt>
                <c:pt idx="51">
                  <c:v>2005</c:v>
                </c:pt>
                <c:pt idx="52">
                  <c:v>2006</c:v>
                </c:pt>
                <c:pt idx="53">
                  <c:v>2007</c:v>
                </c:pt>
                <c:pt idx="54">
                  <c:v>2008</c:v>
                </c:pt>
                <c:pt idx="55">
                  <c:v>2009</c:v>
                </c:pt>
                <c:pt idx="56">
                  <c:v>2010</c:v>
                </c:pt>
                <c:pt idx="57">
                  <c:v>2011</c:v>
                </c:pt>
                <c:pt idx="58">
                  <c:v>2012</c:v>
                </c:pt>
                <c:pt idx="59">
                  <c:v>2013</c:v>
                </c:pt>
                <c:pt idx="60">
                  <c:v>2014</c:v>
                </c:pt>
                <c:pt idx="61">
                  <c:v>2015</c:v>
                </c:pt>
                <c:pt idx="62">
                  <c:v>2016</c:v>
                </c:pt>
                <c:pt idx="63">
                  <c:v>2017</c:v>
                </c:pt>
                <c:pt idx="64">
                  <c:v>2018</c:v>
                </c:pt>
              </c:numCache>
            </c:numRef>
          </c:cat>
          <c:val>
            <c:numRef>
              <c:f>forgraph!$B$2:$B$66</c:f>
              <c:numCache>
                <c:formatCode>General</c:formatCode>
                <c:ptCount val="6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10</c:v>
                </c:pt>
                <c:pt idx="5">
                  <c:v>15</c:v>
                </c:pt>
                <c:pt idx="6">
                  <c:v>22</c:v>
                </c:pt>
                <c:pt idx="7">
                  <c:v>26</c:v>
                </c:pt>
                <c:pt idx="8">
                  <c:v>27</c:v>
                </c:pt>
                <c:pt idx="9">
                  <c:v>29</c:v>
                </c:pt>
                <c:pt idx="10">
                  <c:v>32</c:v>
                </c:pt>
                <c:pt idx="11">
                  <c:v>33</c:v>
                </c:pt>
                <c:pt idx="12">
                  <c:v>35</c:v>
                </c:pt>
                <c:pt idx="13">
                  <c:v>39</c:v>
                </c:pt>
                <c:pt idx="14">
                  <c:v>47</c:v>
                </c:pt>
                <c:pt idx="15">
                  <c:v>52</c:v>
                </c:pt>
                <c:pt idx="16">
                  <c:v>65</c:v>
                </c:pt>
                <c:pt idx="17">
                  <c:v>68</c:v>
                </c:pt>
                <c:pt idx="18">
                  <c:v>79</c:v>
                </c:pt>
                <c:pt idx="19">
                  <c:v>82</c:v>
                </c:pt>
                <c:pt idx="20">
                  <c:v>87</c:v>
                </c:pt>
                <c:pt idx="21">
                  <c:v>94</c:v>
                </c:pt>
                <c:pt idx="22">
                  <c:v>100</c:v>
                </c:pt>
                <c:pt idx="23">
                  <c:v>102</c:v>
                </c:pt>
                <c:pt idx="24">
                  <c:v>108</c:v>
                </c:pt>
                <c:pt idx="25">
                  <c:v>113</c:v>
                </c:pt>
                <c:pt idx="26">
                  <c:v>116</c:v>
                </c:pt>
                <c:pt idx="27">
                  <c:v>121</c:v>
                </c:pt>
                <c:pt idx="28">
                  <c:v>124</c:v>
                </c:pt>
                <c:pt idx="29">
                  <c:v>125</c:v>
                </c:pt>
                <c:pt idx="30">
                  <c:v>126</c:v>
                </c:pt>
                <c:pt idx="31">
                  <c:v>132</c:v>
                </c:pt>
                <c:pt idx="32">
                  <c:v>136</c:v>
                </c:pt>
                <c:pt idx="33">
                  <c:v>138</c:v>
                </c:pt>
                <c:pt idx="34">
                  <c:v>140</c:v>
                </c:pt>
                <c:pt idx="35">
                  <c:v>148</c:v>
                </c:pt>
                <c:pt idx="36">
                  <c:v>150</c:v>
                </c:pt>
                <c:pt idx="37">
                  <c:v>158</c:v>
                </c:pt>
                <c:pt idx="38">
                  <c:v>162</c:v>
                </c:pt>
                <c:pt idx="39">
                  <c:v>166</c:v>
                </c:pt>
                <c:pt idx="40">
                  <c:v>173</c:v>
                </c:pt>
                <c:pt idx="41">
                  <c:v>175</c:v>
                </c:pt>
                <c:pt idx="42">
                  <c:v>179</c:v>
                </c:pt>
                <c:pt idx="43">
                  <c:v>182</c:v>
                </c:pt>
                <c:pt idx="44">
                  <c:v>189</c:v>
                </c:pt>
                <c:pt idx="45">
                  <c:v>196</c:v>
                </c:pt>
                <c:pt idx="46">
                  <c:v>205</c:v>
                </c:pt>
                <c:pt idx="47">
                  <c:v>213</c:v>
                </c:pt>
                <c:pt idx="48">
                  <c:v>223</c:v>
                </c:pt>
                <c:pt idx="49">
                  <c:v>227</c:v>
                </c:pt>
                <c:pt idx="50">
                  <c:v>239</c:v>
                </c:pt>
                <c:pt idx="51">
                  <c:v>244</c:v>
                </c:pt>
                <c:pt idx="52">
                  <c:v>254</c:v>
                </c:pt>
                <c:pt idx="53">
                  <c:v>268</c:v>
                </c:pt>
                <c:pt idx="54">
                  <c:v>277</c:v>
                </c:pt>
                <c:pt idx="55">
                  <c:v>283</c:v>
                </c:pt>
                <c:pt idx="56">
                  <c:v>305</c:v>
                </c:pt>
                <c:pt idx="57">
                  <c:v>311</c:v>
                </c:pt>
                <c:pt idx="58">
                  <c:v>317</c:v>
                </c:pt>
                <c:pt idx="59">
                  <c:v>330</c:v>
                </c:pt>
                <c:pt idx="60">
                  <c:v>343</c:v>
                </c:pt>
                <c:pt idx="61">
                  <c:v>361</c:v>
                </c:pt>
                <c:pt idx="62">
                  <c:v>374</c:v>
                </c:pt>
                <c:pt idx="63">
                  <c:v>383</c:v>
                </c:pt>
                <c:pt idx="64">
                  <c:v>384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F3-4EC1-99F1-7C8BFBB6D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5623640"/>
        <c:axId val="205624032"/>
      </c:lineChart>
      <c:catAx>
        <c:axId val="205623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24032"/>
        <c:crosses val="autoZero"/>
        <c:auto val="1"/>
        <c:lblAlgn val="ctr"/>
        <c:lblOffset val="100"/>
        <c:noMultiLvlLbl val="0"/>
      </c:catAx>
      <c:valAx>
        <c:axId val="205624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noFill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23640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7E831-4479-974F-948B-45A1CB315EF0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CA44E-EA06-C640-89D0-ABDCE4AD2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97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90DB14-3AC2-4570-8E46-9BF650B194C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8500"/>
            <a:ext cx="6197600" cy="348615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417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 dirty="0"/>
              <a:t>This topic is very personal to me. My doctors told me</a:t>
            </a:r>
          </a:p>
          <a:p>
            <a:pPr algn="l" defTabSz="457200" rtl="0" latinLnBrk="0">
              <a:lnSpc>
                <a:spcPct val="117999"/>
              </a:lnSpc>
            </a:pPr>
            <a:endParaRPr lang="en-US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We’ve tried everything. 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There’s nothing else we can do. I even had my last rites read to me in 2010.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99230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365AE-B2B7-8E47-B4D3-D6E398EB00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2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8365AE-B2B7-8E47-B4D3-D6E398EB00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525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8365AE-B2B7-8E47-B4D3-D6E398EB00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979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365AE-B2B7-8E47-B4D3-D6E398EB00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43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8365AE-B2B7-8E47-B4D3-D6E398EB00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03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8365AE-B2B7-8E47-B4D3-D6E398EB00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277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ed30612e5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g5ed30612e5_3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91300" rIns="91300" bIns="91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5ed30612e5_3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25" rIns="91300" bIns="4562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34</a:t>
            </a:fld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ed30612e5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g5ed30612e5_3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91300" rIns="91300" bIns="91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8" name="Google Shape;488;g5ed30612e5_3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25" rIns="91300" bIns="4562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35</a:t>
            </a:fld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b6bb19df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b6bb19df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Treprostinil</a:t>
            </a:r>
            <a:r>
              <a:rPr lang="en-US" dirty="0">
                <a:solidFill>
                  <a:schemeClr val="bg1"/>
                </a:solidFill>
              </a:rPr>
              <a:t> increases activity of Peroxisome proliferator activated receptor delta (PPARD).</a:t>
            </a:r>
          </a:p>
          <a:p>
            <a:r>
              <a:rPr lang="en-US" dirty="0"/>
              <a:t>PPARD is actively involved in multicellular organism development, keratinocyte proliferation and keratinocyte migration</a:t>
            </a:r>
          </a:p>
          <a:p>
            <a:r>
              <a:rPr lang="en-US" dirty="0">
                <a:solidFill>
                  <a:schemeClr val="bg1"/>
                </a:solidFill>
              </a:rPr>
              <a:t>All these biological processes somehow affect epithelial cells that are part of the epithelium, witch is affected by Pulmonary arterial Hypertension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17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CB4976-A0EC-45AD-A4B1-8DB8DF468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017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446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CA44E-EA06-C640-89D0-ABDCE4AD28C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06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b6bb19df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b6bb19df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f5b8feb0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f5b8feb0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b6bb19d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b6bb19d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CA44E-EA06-C640-89D0-ABDCE4AD28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892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618158-518C-430C-A358-54169157C0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775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CA44E-EA06-C640-89D0-ABDCE4AD28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32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Query : presoverview1</a:t>
            </a:r>
          </a:p>
          <a:p>
            <a:r>
              <a:rPr lang="en-US" dirty="0"/>
              <a:t>Latest</a:t>
            </a:r>
            <a:r>
              <a:rPr lang="en-US" baseline="0" dirty="0"/>
              <a:t> update 5/27/2011.  QA against </a:t>
            </a:r>
            <a:r>
              <a:rPr lang="en-US" baseline="0" dirty="0" err="1"/>
              <a:t>pubmed</a:t>
            </a:r>
            <a:r>
              <a:rPr lang="en-US" baseline="0" dirty="0"/>
              <a:t>.  Difference accounted for by subtype (non therapeutic).</a:t>
            </a:r>
          </a:p>
          <a:p>
            <a:endParaRPr lang="en-US" baseline="0" dirty="0"/>
          </a:p>
          <a:p>
            <a:r>
              <a:rPr lang="en-US" baseline="0" dirty="0"/>
              <a:t>Need to redo this report with better numbers after update of </a:t>
            </a:r>
            <a:r>
              <a:rPr lang="en-US" baseline="0" dirty="0" err="1"/>
              <a:t>chemdis</a:t>
            </a:r>
            <a:r>
              <a:rPr lang="en-US" baseline="0" dirty="0"/>
              <a:t>.  (Also cleanup of signs and symptoms)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D8A33-B118-45C1-97F5-80013F7765D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50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C8C9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609600" y="274643"/>
            <a:ext cx="109728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t>‹#›</a:t>
            </a:fld>
            <a:endParaRPr kumimoji="0" lang="en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/>
        </p:nvSpPr>
        <p:spPr>
          <a:xfrm>
            <a:off x="812000" y="6531176"/>
            <a:ext cx="10568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For limited use only.  Preliminary results.  Not yet cleared by funder for broad dissemination. Please contact ahalt@renci.org before sharing.</a:t>
            </a:r>
            <a:endParaRPr kumimoji="0" sz="9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63175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e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47200" y="114301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D4B7252-C366-4D88-AA7E-9079B182151E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0118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0221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0705B-36D5-35E2-E063-2F2B777DE5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A8DBE-4603-3933-D735-B84682442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1E8DE-DFCA-1530-4D0A-69CC79347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7DFF-ACD7-497C-865D-71E8F2DA11C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62ED0-6F54-973A-4CB3-C81A00D45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DEA76-4925-07DC-9F17-9E06BCA8F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640C-9F4F-4F19-9DF8-33965513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90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C488A-3BA2-F385-DB3B-19697535A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75E3-F6A7-75D4-73FA-1E0F05A3B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4B102-1583-76CC-129A-DEEEDC3C8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7DFF-ACD7-497C-865D-71E8F2DA11C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9C1EA-71BF-69C3-8B27-96E31B714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9A9AF-F00D-6EDE-D687-16445A03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640C-9F4F-4F19-9DF8-33965513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09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2295-7A62-689F-76BD-AA4E7DC6B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38703-E89D-624F-0C36-3E418E46F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87B5B-5521-7DBA-DE2C-97C3F1009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7DFF-ACD7-497C-865D-71E8F2DA11C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F17E5-F4C0-A56F-8AD5-5FCDECA0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F5A81-2E8C-6083-EFAC-34675EF1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640C-9F4F-4F19-9DF8-33965513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39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5510-FFDB-3A74-1210-56664AA5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A722D-BBB6-D1D1-A3CE-1D7D930C9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B93EC-F490-F07A-EB92-4608FF5B4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C7516-44F5-9E47-B8B9-DDE2C03ED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7DFF-ACD7-497C-865D-71E8F2DA11C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08C94-27BD-AC21-907A-1A680296D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21221-90C6-8719-AD24-EB0BBF1CB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640C-9F4F-4F19-9DF8-33965513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84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534400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Georgia"/>
              </a:defRPr>
            </a:lvl1pPr>
            <a:lvl2pPr>
              <a:defRPr sz="2400">
                <a:latin typeface="Georgia"/>
              </a:defRPr>
            </a:lvl2pPr>
            <a:lvl3pPr>
              <a:defRPr sz="2000">
                <a:latin typeface="Georgia"/>
              </a:defRPr>
            </a:lvl3pPr>
            <a:lvl4pPr>
              <a:defRPr sz="1800">
                <a:latin typeface="Georgia"/>
              </a:defRPr>
            </a:lvl4pPr>
            <a:lvl5pPr>
              <a:defRPr sz="1800">
                <a:latin typeface="Georg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BACF8-4189-54B6-5473-E23B6A90B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6DB5B-BE37-B7AB-D45F-45DF312D6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CB228-321D-6490-00F9-C3A2CA807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6716B-1BEC-3AEA-88EF-CED7BFF1B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CC99B2-0BC2-1AAA-A8CC-63F951290D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07696C-0998-75C6-A3B9-C68766951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7DFF-ACD7-497C-865D-71E8F2DA11C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AC5E6-ECAC-3285-0B1A-2D2212808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673EF4-2023-22B6-D2F5-1B9B2695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640C-9F4F-4F19-9DF8-33965513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79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ACDA-C552-5090-37DA-70AFFD48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D23F2-155D-AF95-B8DB-762DD840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7DFF-ACD7-497C-865D-71E8F2DA11C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3824A-5B0A-8301-C995-7F01237A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0A7FD-A0CF-4CFD-9316-B7733699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640C-9F4F-4F19-9DF8-33965513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538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EC3FA2-0D6B-B0F7-0493-A30BAE23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7DFF-ACD7-497C-865D-71E8F2DA11C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1A85A5-BBA8-8021-FAC4-8287E8ABC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0C895-82F4-B764-30EB-161E0955E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640C-9F4F-4F19-9DF8-33965513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693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3262F-4E25-92E7-31B8-6BD2EC2C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E89E0-E024-7B9E-5245-8B5468C9D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A2A92-E31A-BF4E-9B52-5312E9D6B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D8C01-BE12-32B1-B583-997A4D54C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7DFF-ACD7-497C-865D-71E8F2DA11C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91452-EC3B-A73F-C9E0-8F5680099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A6256-8291-291E-4D7A-A70F64C6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640C-9F4F-4F19-9DF8-33965513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21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08AC3-6CA9-246F-CE09-F036D046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D705DA-1461-5030-192B-8C8B3CF3C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123DB-D361-4615-E25D-DD7BF02D3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A779C-C4F6-D4D0-668D-2CACBB0C4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7DFF-ACD7-497C-865D-71E8F2DA11C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62970-4F0D-B14A-555C-2D946A7B4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61BC5-4466-CF35-5EB7-B980D3DA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640C-9F4F-4F19-9DF8-33965513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203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89D79-7DD9-D8C1-3A03-F37F716C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44236-4710-B68A-E02D-B8862BE86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7B8F2-52D7-3811-72AA-074B50963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7DFF-ACD7-497C-865D-71E8F2DA11C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4D3A1-BD8A-0BBD-F11B-53C268CE9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3F946-36C3-359A-76D2-E058ED62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640C-9F4F-4F19-9DF8-33965513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206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92B537-AC31-37E4-68B0-576D0E396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7954CF-C036-70BC-BE5F-05C0F3AF6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8E9AA-54A0-EF2A-84AD-6578D7A2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7DFF-ACD7-497C-865D-71E8F2DA11C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A32B-540D-761A-BE84-E5B658AF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B3C29-F029-7DF8-012F-413D82BD0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640C-9F4F-4F19-9DF8-33965513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565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076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534400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3C8C9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Georgia"/>
              </a:defRPr>
            </a:lvl1pPr>
            <a:lvl2pPr>
              <a:defRPr sz="2000">
                <a:latin typeface="Georgia"/>
              </a:defRPr>
            </a:lvl2pPr>
            <a:lvl3pPr>
              <a:defRPr sz="1800">
                <a:latin typeface="Georgia"/>
              </a:defRPr>
            </a:lvl3pPr>
            <a:lvl4pPr>
              <a:defRPr sz="1600">
                <a:latin typeface="Georgia"/>
              </a:defRPr>
            </a:lvl4pPr>
            <a:lvl5pPr>
              <a:defRPr sz="1600">
                <a:latin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Georgia"/>
              </a:defRPr>
            </a:lvl1pPr>
            <a:lvl2pPr>
              <a:defRPr sz="2000">
                <a:latin typeface="Georgia"/>
              </a:defRPr>
            </a:lvl2pPr>
            <a:lvl3pPr>
              <a:defRPr sz="1800">
                <a:latin typeface="Georgia"/>
              </a:defRPr>
            </a:lvl3pPr>
            <a:lvl4pPr>
              <a:defRPr sz="1600">
                <a:latin typeface="Georgia"/>
              </a:defRPr>
            </a:lvl4pPr>
            <a:lvl5pPr>
              <a:defRPr sz="1600">
                <a:latin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534400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3C8C9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055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white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5"/>
            <a:ext cx="12192000" cy="687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702" r:id="rId13"/>
    <p:sldLayoutId id="2147483703" r:id="rId14"/>
    <p:sldLayoutId id="2147483720" r:id="rId1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CCDE1C-20D5-75E1-C776-EEEA0937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10659-1571-B28E-B8F0-CC78BCFED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93D6F-BFBA-9AFF-76E9-F7ECAC26A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17DFF-ACD7-497C-865D-71E8F2DA11CF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2E45F-2F0B-9E20-3DC5-F0536F76C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8A6AB-A4B1-6D18-C3EC-C17513903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8640C-9F4F-4F19-9DF8-33965513AB6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white">
            <a:extLst>
              <a:ext uri="{FF2B5EF4-FFF2-40B4-BE49-F238E27FC236}">
                <a16:creationId xmlns:a16="http://schemas.microsoft.com/office/drawing/2014/main" id="{0076B22E-711F-2FB4-6747-94777F77FE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1"/>
            <a:ext cx="12192000" cy="6873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252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://dailymed.nlm.nih.gov/dailymed/about.cfm" TargetMode="Externa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jpeg"/><Relationship Id="rId12" Type="http://schemas.openxmlformats.org/officeDocument/2006/relationships/image" Target="../media/image64.png"/><Relationship Id="rId17" Type="http://schemas.openxmlformats.org/officeDocument/2006/relationships/image" Target="../media/image69.jpeg"/><Relationship Id="rId25" Type="http://schemas.openxmlformats.org/officeDocument/2006/relationships/image" Target="../media/image77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svg"/><Relationship Id="rId10" Type="http://schemas.openxmlformats.org/officeDocument/2006/relationships/image" Target="../media/image62.png"/><Relationship Id="rId19" Type="http://schemas.openxmlformats.org/officeDocument/2006/relationships/image" Target="../media/image71.jpeg"/><Relationship Id="rId4" Type="http://schemas.openxmlformats.org/officeDocument/2006/relationships/image" Target="../media/image56.png"/><Relationship Id="rId9" Type="http://schemas.openxmlformats.org/officeDocument/2006/relationships/image" Target="../media/image61.sv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G43oLZzeBE?start=1080&amp;feature=oembed" TargetMode="External"/><Relationship Id="rId5" Type="http://schemas.openxmlformats.org/officeDocument/2006/relationships/image" Target="../media/image82.jpeg"/><Relationship Id="rId4" Type="http://schemas.openxmlformats.org/officeDocument/2006/relationships/hyperlink" Target="https://6abc.com/dr-david-fajgenbaum-every-cure-rare-disease-forum-university-of-pennsylvania/14479463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111/cts.12595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.xml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library.leeds.ac.uk/info/14062/research_data_management/61/research_data_management_explained#:~:text=Research%20data%20is%20any%20information,as%20laboratory%20notebooks%20and%20diaries." TargetMode="Externa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nts.nih.gov/grants/guide/notice-files/NOT-OD-21-013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4511058/" TargetMode="External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mynotebook.labarchives.com/login" TargetMode="Externa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bout/guidelines/#suppm" TargetMode="External"/><Relationship Id="rId2" Type="http://schemas.openxmlformats.org/officeDocument/2006/relationships/hyperlink" Target="https://www.nlm.nih.gov/NIHbmic/domain_specific_repositories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dr.lib.unc.edu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jpeg"/><Relationship Id="rId7" Type="http://schemas.openxmlformats.org/officeDocument/2006/relationships/hyperlink" Target="http://en.wikipedia.org/wiki/File:VistA_Img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sb.org/" TargetMode="External"/><Relationship Id="rId2" Type="http://schemas.openxmlformats.org/officeDocument/2006/relationships/hyperlink" Target="https://pubchem.ncbi.nlm.nih.gov/docs/statist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bi.ac.uk/chembl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C Pharmacy logo blu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2801"/>
            <a:ext cx="3148013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0" y="1560036"/>
            <a:ext cx="9144000" cy="131762"/>
          </a:xfrm>
          <a:prstGeom prst="rect">
            <a:avLst/>
          </a:prstGeom>
          <a:gradFill rotWithShape="1">
            <a:gsLst>
              <a:gs pos="0">
                <a:srgbClr val="000000">
                  <a:alpha val="92000"/>
                </a:srgbClr>
              </a:gs>
              <a:gs pos="50000">
                <a:schemeClr val="accent1">
                  <a:lumMod val="50000"/>
                  <a:alpha val="92000"/>
                </a:schemeClr>
              </a:gs>
              <a:gs pos="100000">
                <a:srgbClr val="000000">
                  <a:alpha val="92000"/>
                </a:srgbClr>
              </a:gs>
            </a:gsLst>
            <a:lin ang="0" scaled="0"/>
          </a:gradFill>
          <a:ln w="9525">
            <a:solidFill>
              <a:srgbClr val="D80202"/>
            </a:solidFill>
            <a:miter lim="800000"/>
            <a:headEnd/>
            <a:tailEnd/>
          </a:ln>
          <a:effectLst>
            <a:prstShdw prst="shdw17" dist="17961" dir="13500000">
              <a:schemeClr val="tx1"/>
            </a:prstShdw>
          </a:effectLst>
        </p:spPr>
        <p:txBody>
          <a:bodyPr wrap="none" anchor="ctr"/>
          <a:lstStyle/>
          <a:p>
            <a:endParaRPr lang="fr-FR" b="1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524000" y="4374808"/>
            <a:ext cx="9144000" cy="160681"/>
          </a:xfrm>
          <a:prstGeom prst="rect">
            <a:avLst/>
          </a:prstGeom>
          <a:gradFill rotWithShape="1">
            <a:gsLst>
              <a:gs pos="0">
                <a:srgbClr val="000000">
                  <a:alpha val="92000"/>
                </a:srgbClr>
              </a:gs>
              <a:gs pos="50000">
                <a:schemeClr val="accent1">
                  <a:lumMod val="50000"/>
                  <a:alpha val="92000"/>
                </a:schemeClr>
              </a:gs>
              <a:gs pos="100000">
                <a:srgbClr val="000000">
                  <a:alpha val="92000"/>
                </a:srgbClr>
              </a:gs>
            </a:gsLst>
            <a:lin ang="0" scaled="1"/>
          </a:gradFill>
          <a:ln w="9525">
            <a:solidFill>
              <a:srgbClr val="D80202"/>
            </a:solidFill>
            <a:miter lim="800000"/>
            <a:headEnd/>
            <a:tailEnd/>
          </a:ln>
          <a:effectLst>
            <a:prstShdw prst="shdw17" dist="17961" dir="13500000">
              <a:schemeClr val="tx1"/>
            </a:prstShdw>
          </a:effectLst>
        </p:spPr>
        <p:txBody>
          <a:bodyPr wrap="none" anchor="ctr"/>
          <a:lstStyle/>
          <a:p>
            <a:endParaRPr lang="fr-FR" b="1"/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1531938" y="1699737"/>
            <a:ext cx="9144000" cy="2703989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 b="1"/>
          </a:p>
        </p:txBody>
      </p:sp>
      <p:sp>
        <p:nvSpPr>
          <p:cNvPr id="10" name="Rectangle 9"/>
          <p:cNvSpPr/>
          <p:nvPr/>
        </p:nvSpPr>
        <p:spPr>
          <a:xfrm>
            <a:off x="1524000" y="1399698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1524000" y="45339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1512711" y="1839436"/>
            <a:ext cx="8983662" cy="2220912"/>
          </a:xfrm>
        </p:spPr>
        <p:txBody>
          <a:bodyPr/>
          <a:lstStyle/>
          <a:p>
            <a:r>
              <a:rPr lang="en-US" dirty="0"/>
              <a:t>Data, Data Science, and Databases to enable Drug Discovery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40DCA76-3441-4892-8821-A62726FDCC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2</a:t>
            </a:r>
          </a:p>
          <a:p>
            <a:endParaRPr lang="en-US" dirty="0"/>
          </a:p>
          <a:p>
            <a:r>
              <a:rPr lang="en-US" dirty="0"/>
              <a:t>CBMC 805; Fall 2024</a:t>
            </a:r>
          </a:p>
        </p:txBody>
      </p:sp>
    </p:spTree>
    <p:extLst>
      <p:ext uri="{BB962C8B-B14F-4D97-AF65-F5344CB8AC3E}">
        <p14:creationId xmlns:p14="http://schemas.microsoft.com/office/powerpoint/2010/main" val="2760070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560"/>
            <a:ext cx="8153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Scientific literature as a source of data-driven discovery: Swanson’s ABC approach to drug discovery via text mining*</a:t>
            </a:r>
          </a:p>
        </p:txBody>
      </p:sp>
      <p:grpSp>
        <p:nvGrpSpPr>
          <p:cNvPr id="3" name="Group 21"/>
          <p:cNvGrpSpPr/>
          <p:nvPr/>
        </p:nvGrpSpPr>
        <p:grpSpPr>
          <a:xfrm>
            <a:off x="2971800" y="2445485"/>
            <a:ext cx="6477000" cy="2667000"/>
            <a:chOff x="1524000" y="2133600"/>
            <a:chExt cx="6477000" cy="2667000"/>
          </a:xfrm>
        </p:grpSpPr>
        <p:sp>
          <p:nvSpPr>
            <p:cNvPr id="4" name="Oval 3"/>
            <p:cNvSpPr/>
            <p:nvPr/>
          </p:nvSpPr>
          <p:spPr>
            <a:xfrm>
              <a:off x="1524000" y="3733800"/>
              <a:ext cx="1981200" cy="10668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FFFFFF"/>
                  </a:solidFill>
                  <a:latin typeface="Arial"/>
                  <a:cs typeface="Arial"/>
                </a:rPr>
                <a:t>Chemicals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6019800" y="3657600"/>
              <a:ext cx="1981200" cy="10668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dirty="0">
                  <a:solidFill>
                    <a:srgbClr val="FFFFFF"/>
                  </a:solidFill>
                  <a:latin typeface="Arial"/>
                  <a:cs typeface="Arial"/>
                </a:rPr>
                <a:t>C 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FFFFFF"/>
                  </a:solidFill>
                  <a:latin typeface="Arial"/>
                  <a:cs typeface="Arial"/>
                </a:rPr>
                <a:t>Disease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3276600" y="2133600"/>
              <a:ext cx="2362200" cy="10668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dirty="0">
                  <a:solidFill>
                    <a:srgbClr val="FFFFFF"/>
                  </a:solidFill>
                  <a:latin typeface="Arial"/>
                  <a:cs typeface="Arial"/>
                </a:rPr>
                <a:t>B 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FFFFFF"/>
                  </a:solidFill>
                  <a:latin typeface="Arial"/>
                  <a:cs typeface="Arial"/>
                </a:rPr>
                <a:t>Biochemical effects</a:t>
              </a:r>
            </a:p>
          </p:txBody>
        </p:sp>
        <p:cxnSp>
          <p:nvCxnSpPr>
            <p:cNvPr id="8" name="Straight Arrow Connector 7"/>
            <p:cNvCxnSpPr>
              <a:endCxn id="6" idx="5"/>
            </p:cNvCxnSpPr>
            <p:nvPr/>
          </p:nvCxnSpPr>
          <p:spPr>
            <a:xfrm rot="10800000">
              <a:off x="5292864" y="3044172"/>
              <a:ext cx="1107936" cy="765829"/>
            </a:xfrm>
            <a:prstGeom prst="straightConnector1">
              <a:avLst/>
            </a:prstGeom>
            <a:ln>
              <a:headEnd type="triangl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5400000">
              <a:off x="2819400" y="3124200"/>
              <a:ext cx="762000" cy="609600"/>
            </a:xfrm>
            <a:prstGeom prst="straightConnector1">
              <a:avLst/>
            </a:prstGeom>
            <a:ln>
              <a:headEnd type="triangl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7391400" y="32004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Relationships established through co-occurrence of terms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10600" y="4953000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i="1" dirty="0">
                <a:solidFill>
                  <a:srgbClr val="FFC000"/>
                </a:solidFill>
                <a:latin typeface="Arial"/>
                <a:cs typeface="Arial"/>
              </a:rPr>
              <a:t>Migraine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05600" y="1447800"/>
            <a:ext cx="3352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i="1" dirty="0" err="1">
                <a:solidFill>
                  <a:srgbClr val="FFC000"/>
                </a:solidFill>
                <a:latin typeface="Arial"/>
                <a:cs typeface="Arial"/>
              </a:rPr>
              <a:t>Vasodilation</a:t>
            </a:r>
            <a:endParaRPr lang="en-US" sz="2000" b="1" i="1" dirty="0">
              <a:solidFill>
                <a:srgbClr val="FFC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000" b="1" i="1" dirty="0">
                <a:solidFill>
                  <a:srgbClr val="FFC000"/>
                </a:solidFill>
                <a:latin typeface="Arial"/>
                <a:cs typeface="Arial"/>
              </a:rPr>
              <a:t>Spreading cortical depression</a:t>
            </a:r>
          </a:p>
          <a:p>
            <a:pPr>
              <a:defRPr/>
            </a:pPr>
            <a:r>
              <a:rPr lang="en-US" sz="2000" b="1" i="1" dirty="0">
                <a:solidFill>
                  <a:srgbClr val="FFC000"/>
                </a:solidFill>
                <a:latin typeface="Arial"/>
                <a:cs typeface="Arial"/>
              </a:rPr>
              <a:t>Platelet aggregation</a:t>
            </a:r>
          </a:p>
          <a:p>
            <a:pPr>
              <a:defRPr/>
            </a:pPr>
            <a:endParaRPr lang="en-US" sz="2000" b="1" i="1" dirty="0">
              <a:solidFill>
                <a:srgbClr val="FFC000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8800" y="48768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i="1" dirty="0">
                <a:solidFill>
                  <a:srgbClr val="FFC000"/>
                </a:solidFill>
                <a:latin typeface="Arial"/>
                <a:cs typeface="Arial"/>
              </a:rPr>
              <a:t>Magnesium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953000" y="4572000"/>
            <a:ext cx="2438400" cy="0"/>
          </a:xfrm>
          <a:prstGeom prst="line">
            <a:avLst/>
          </a:prstGeom>
          <a:ln w="412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52600" y="31242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Relationships established through co-occurrence of terms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24400" y="49530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</a:rPr>
              <a:t>Deduced relationship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667001" y="6211670"/>
            <a:ext cx="8250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92D050"/>
                </a:solidFill>
                <a:latin typeface="Arial"/>
                <a:cs typeface="Arial"/>
              </a:rPr>
              <a:t>*Swanson DR. Medical literature as a potential source of new knowledge. </a:t>
            </a:r>
          </a:p>
          <a:p>
            <a:pPr>
              <a:defRPr/>
            </a:pPr>
            <a:r>
              <a:rPr lang="en-US" b="1" dirty="0">
                <a:solidFill>
                  <a:srgbClr val="92D050"/>
                </a:solidFill>
                <a:latin typeface="Arial"/>
                <a:cs typeface="Arial"/>
              </a:rPr>
              <a:t>Bull Med </a:t>
            </a:r>
            <a:r>
              <a:rPr lang="en-US" b="1" dirty="0" err="1">
                <a:solidFill>
                  <a:srgbClr val="92D050"/>
                </a:solidFill>
                <a:latin typeface="Arial"/>
                <a:cs typeface="Arial"/>
              </a:rPr>
              <a:t>Libr</a:t>
            </a:r>
            <a:r>
              <a:rPr lang="en-US" b="1" dirty="0">
                <a:solidFill>
                  <a:srgbClr val="92D050"/>
                </a:solidFill>
                <a:latin typeface="Arial"/>
                <a:cs typeface="Arial"/>
              </a:rPr>
              <a:t> Assoc 1990;78(1):29–37</a:t>
            </a:r>
          </a:p>
        </p:txBody>
      </p:sp>
    </p:spTree>
    <p:extLst>
      <p:ext uri="{BB962C8B-B14F-4D97-AF65-F5344CB8AC3E}">
        <p14:creationId xmlns:p14="http://schemas.microsoft.com/office/powerpoint/2010/main" val="122562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  <p:bldP spid="16" grpId="0"/>
      <p:bldP spid="17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2489" y="245149"/>
            <a:ext cx="9144000" cy="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fr-FR" sz="3600" b="1" kern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Establishing </a:t>
            </a:r>
            <a:r>
              <a:rPr lang="fr-FR" sz="3600" b="1" kern="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Clinical</a:t>
            </a:r>
            <a:r>
              <a:rPr lang="fr-FR" sz="3600" b="1" kern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600" b="1" kern="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  <a:r>
              <a:rPr lang="fr-FR" sz="3600" b="1" kern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600" b="1" kern="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Pathways</a:t>
            </a:r>
            <a:r>
              <a:rPr lang="fr-FR" sz="3600" b="1" kern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defRPr/>
            </a:pPr>
            <a:r>
              <a:rPr lang="fr-FR" sz="3600" b="1" kern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3600" b="1" kern="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COPs</a:t>
            </a:r>
            <a:r>
              <a:rPr lang="fr-FR" sz="3600" b="1" kern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of </a:t>
            </a:r>
            <a:r>
              <a:rPr lang="fr-FR" sz="3600" b="1" kern="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lang="fr-FR" sz="3600" b="1" kern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4B7252-C366-4D88-AA7E-9079B182151E}" type="slidenum">
              <a:rPr lang="pt-BR">
                <a:solidFill>
                  <a:srgbClr val="FFFFFF"/>
                </a:solidFill>
              </a:rPr>
              <a:pPr>
                <a:defRPr/>
              </a:pPr>
              <a:t>11</a:t>
            </a:fld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1108E7-60D7-4460-A21E-676C52D7333A}"/>
              </a:ext>
            </a:extLst>
          </p:cNvPr>
          <p:cNvSpPr/>
          <p:nvPr/>
        </p:nvSpPr>
        <p:spPr>
          <a:xfrm>
            <a:off x="2641601" y="2138710"/>
            <a:ext cx="6883400" cy="3862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013" dirty="0">
              <a:solidFill>
                <a:srgbClr val="FFFF00"/>
              </a:solidFill>
              <a:latin typeface="Calibri" panose="020F0502020204030204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D56469-5BBA-4943-A84A-F064D5F73AC4}"/>
              </a:ext>
            </a:extLst>
          </p:cNvPr>
          <p:cNvSpPr txBox="1"/>
          <p:nvPr/>
        </p:nvSpPr>
        <p:spPr>
          <a:xfrm>
            <a:off x="2686987" y="1049401"/>
            <a:ext cx="6774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COPs explain how a drug elicits its effect on a disease 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Chemotext can be used to elucidate COPs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1D8178-FAE5-482D-9225-1B84AB46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475" y="2286001"/>
            <a:ext cx="5394326" cy="37339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1348CB2-9DF2-41A8-A7D3-693F054EB796}"/>
              </a:ext>
            </a:extLst>
          </p:cNvPr>
          <p:cNvSpPr/>
          <p:nvPr/>
        </p:nvSpPr>
        <p:spPr>
          <a:xfrm>
            <a:off x="4064001" y="2918113"/>
            <a:ext cx="1708150" cy="298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7D8A9-42C2-4668-9A46-903DE17E0518}"/>
              </a:ext>
            </a:extLst>
          </p:cNvPr>
          <p:cNvSpPr txBox="1"/>
          <p:nvPr/>
        </p:nvSpPr>
        <p:spPr>
          <a:xfrm>
            <a:off x="4048594" y="3077086"/>
            <a:ext cx="4051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cs typeface="Arial"/>
              </a:rPr>
              <a:t>Proto-Oncogene Proteins c-kit (PMID: 19722748)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454A24-0C28-4E18-B186-225E270AA57B}"/>
              </a:ext>
            </a:extLst>
          </p:cNvPr>
          <p:cNvSpPr/>
          <p:nvPr/>
        </p:nvSpPr>
        <p:spPr>
          <a:xfrm>
            <a:off x="4311651" y="3579474"/>
            <a:ext cx="1708150" cy="298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0FCC87-970E-4435-872E-4AA78026E05A}"/>
              </a:ext>
            </a:extLst>
          </p:cNvPr>
          <p:cNvSpPr txBox="1"/>
          <p:nvPr/>
        </p:nvSpPr>
        <p:spPr>
          <a:xfrm>
            <a:off x="4332288" y="3673498"/>
            <a:ext cx="4051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cs typeface="Arial"/>
              </a:rPr>
              <a:t>Phosphatidylinositol 3-Kinases (PMID: 17546049)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A5ED54-DE90-4322-9970-6B030220B46F}"/>
              </a:ext>
            </a:extLst>
          </p:cNvPr>
          <p:cNvSpPr/>
          <p:nvPr/>
        </p:nvSpPr>
        <p:spPr>
          <a:xfrm>
            <a:off x="4746628" y="4174144"/>
            <a:ext cx="2727325" cy="379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B13DAB-B74A-4D45-85D6-E46F29B04C85}"/>
              </a:ext>
            </a:extLst>
          </p:cNvPr>
          <p:cNvSpPr txBox="1"/>
          <p:nvPr/>
        </p:nvSpPr>
        <p:spPr>
          <a:xfrm>
            <a:off x="4705351" y="4283779"/>
            <a:ext cx="4692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cs typeface="Arial"/>
              </a:rPr>
              <a:t>Mast Cells (PMID: 16483568)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ED836E-C616-488F-A795-DFA3B0BC4FBF}"/>
              </a:ext>
            </a:extLst>
          </p:cNvPr>
          <p:cNvSpPr/>
          <p:nvPr/>
        </p:nvSpPr>
        <p:spPr>
          <a:xfrm>
            <a:off x="4994278" y="4736215"/>
            <a:ext cx="2727325" cy="3938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  <a:cs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E065A8-199B-47FE-B77D-CC3F41752235}"/>
              </a:ext>
            </a:extLst>
          </p:cNvPr>
          <p:cNvSpPr txBox="1"/>
          <p:nvPr/>
        </p:nvSpPr>
        <p:spPr>
          <a:xfrm>
            <a:off x="5080000" y="4894059"/>
            <a:ext cx="4692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cs typeface="Arial"/>
              </a:rPr>
              <a:t>Bronchial Hyperreactivity (PMID: 24112389)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0117A6-6AA6-4FE7-A411-5327DB36AC43}"/>
              </a:ext>
            </a:extLst>
          </p:cNvPr>
          <p:cNvSpPr/>
          <p:nvPr/>
        </p:nvSpPr>
        <p:spPr>
          <a:xfrm>
            <a:off x="4064002" y="2971800"/>
            <a:ext cx="4698999" cy="243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868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667000" y="1941646"/>
            <a:ext cx="6858000" cy="175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013" dirty="0">
              <a:solidFill>
                <a:srgbClr val="FFFF00"/>
              </a:solidFill>
              <a:latin typeface="Calibri" panose="020F0502020204030204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-38911"/>
            <a:ext cx="7886700" cy="77094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Chemotext (chemotext.mml.unc.edu)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24000" y="455417"/>
            <a:ext cx="6501824" cy="4351338"/>
          </a:xfrm>
        </p:spPr>
        <p:txBody>
          <a:bodyPr/>
          <a:lstStyle/>
          <a:p>
            <a:pPr marL="210312" indent="-210312"/>
            <a:r>
              <a:rPr lang="en-US" sz="2200" dirty="0"/>
              <a:t>A publicly-available Web server that mines the entire PubMed using Medline Subject Heading (</a:t>
            </a:r>
            <a:r>
              <a:rPr lang="en-US" sz="2200" dirty="0" err="1"/>
              <a:t>MeSH</a:t>
            </a:r>
            <a:r>
              <a:rPr lang="en-US" sz="2200" dirty="0"/>
              <a:t>) terms</a:t>
            </a:r>
          </a:p>
          <a:p>
            <a:pPr lvl="5"/>
            <a:r>
              <a:rPr lang="en-US" sz="1800" dirty="0">
                <a:solidFill>
                  <a:srgbClr val="00B050"/>
                </a:solidFill>
              </a:rPr>
              <a:t>Data retrieved from the MEDLINE/PubMed Baseline Repository (MBR) in June 2017</a:t>
            </a:r>
          </a:p>
          <a:p>
            <a:pPr lvl="5"/>
            <a:r>
              <a:rPr lang="en-US" sz="1800" dirty="0">
                <a:solidFill>
                  <a:srgbClr val="00B050"/>
                </a:solidFill>
              </a:rPr>
              <a:t>Chemotext database contains </a:t>
            </a:r>
            <a:r>
              <a:rPr lang="en-US" sz="1800" u="sng" dirty="0">
                <a:solidFill>
                  <a:srgbClr val="00B050"/>
                </a:solidFill>
              </a:rPr>
              <a:t>19,282,732</a:t>
            </a:r>
            <a:r>
              <a:rPr lang="en-US" sz="1800" dirty="0">
                <a:solidFill>
                  <a:srgbClr val="00B050"/>
                </a:solidFill>
              </a:rPr>
              <a:t> articles and </a:t>
            </a:r>
            <a:r>
              <a:rPr lang="en-US" sz="1800" u="sng" dirty="0">
                <a:solidFill>
                  <a:srgbClr val="00B050"/>
                </a:solidFill>
              </a:rPr>
              <a:t>78,758,882</a:t>
            </a:r>
            <a:r>
              <a:rPr lang="en-US" sz="1800" dirty="0">
                <a:solidFill>
                  <a:srgbClr val="00B050"/>
                </a:solidFill>
              </a:rPr>
              <a:t> connections (vertices) between terms</a:t>
            </a:r>
          </a:p>
          <a:p>
            <a:pPr lvl="5"/>
            <a:r>
              <a:rPr lang="en-US" sz="1800" dirty="0">
                <a:solidFill>
                  <a:srgbClr val="00B050"/>
                </a:solidFill>
              </a:rPr>
              <a:t>Connections are made based on </a:t>
            </a:r>
            <a:r>
              <a:rPr lang="en-US" sz="1800" dirty="0" err="1">
                <a:solidFill>
                  <a:srgbClr val="00B050"/>
                </a:solidFill>
              </a:rPr>
              <a:t>MeSH</a:t>
            </a:r>
            <a:r>
              <a:rPr lang="en-US" sz="1800" dirty="0">
                <a:solidFill>
                  <a:srgbClr val="00B050"/>
                </a:solidFill>
              </a:rPr>
              <a:t> terms</a:t>
            </a:r>
          </a:p>
          <a:p>
            <a:pPr lvl="6"/>
            <a:r>
              <a:rPr lang="en-US" sz="1800" dirty="0">
                <a:solidFill>
                  <a:srgbClr val="00B050"/>
                </a:solidFill>
              </a:rPr>
              <a:t>Chemical terms = A</a:t>
            </a:r>
          </a:p>
          <a:p>
            <a:pPr lvl="6"/>
            <a:r>
              <a:rPr lang="en-US" sz="1800" dirty="0">
                <a:solidFill>
                  <a:srgbClr val="00B050"/>
                </a:solidFill>
              </a:rPr>
              <a:t>Protein/Pathway terms = B</a:t>
            </a:r>
          </a:p>
          <a:p>
            <a:pPr lvl="6"/>
            <a:r>
              <a:rPr lang="en-US" sz="1800" dirty="0">
                <a:solidFill>
                  <a:srgbClr val="00B050"/>
                </a:solidFill>
              </a:rPr>
              <a:t>Disease terms = C</a:t>
            </a:r>
            <a:endParaRPr lang="en-US" dirty="0">
              <a:solidFill>
                <a:srgbClr val="00B050"/>
              </a:solidFill>
            </a:endParaRPr>
          </a:p>
          <a:p>
            <a:pPr marL="210312" indent="-210312"/>
            <a:endParaRPr lang="en-US" sz="2200" dirty="0"/>
          </a:p>
          <a:p>
            <a:pPr marL="210312" indent="-210312"/>
            <a:r>
              <a:rPr lang="en-US" sz="2200" dirty="0"/>
              <a:t>Mining PubMed affords rapid identification of connections between vertices and enabling new inferences of such connections</a:t>
            </a:r>
          </a:p>
          <a:p>
            <a:pPr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FFFF00"/>
              </a:solidFill>
              <a:latin typeface="Calibri" panose="020F0502020204030204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r="4067"/>
          <a:stretch/>
        </p:blipFill>
        <p:spPr>
          <a:xfrm>
            <a:off x="1581728" y="2727558"/>
            <a:ext cx="2170545" cy="1972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10954"/>
          <a:stretch/>
        </p:blipFill>
        <p:spPr>
          <a:xfrm>
            <a:off x="8361218" y="933075"/>
            <a:ext cx="2327564" cy="5517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1001" y="6450218"/>
            <a:ext cx="6077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B050"/>
                </a:solidFill>
                <a:latin typeface="Arial"/>
                <a:cs typeface="Arial"/>
              </a:rPr>
              <a:t>Capuzzi SJ, et al., Chemotext: A Publicly Available Web Server for Mining Drug-Target-</a:t>
            </a:r>
          </a:p>
          <a:p>
            <a:pPr>
              <a:defRPr/>
            </a:pPr>
            <a:r>
              <a:rPr lang="en-US" sz="1200" dirty="0">
                <a:solidFill>
                  <a:srgbClr val="00B050"/>
                </a:solidFill>
                <a:latin typeface="Arial"/>
                <a:cs typeface="Arial"/>
              </a:rPr>
              <a:t>Disease Relationships in PubMed. J </a:t>
            </a:r>
            <a:r>
              <a:rPr lang="en-US" sz="1200" dirty="0" err="1">
                <a:solidFill>
                  <a:srgbClr val="00B050"/>
                </a:solidFill>
                <a:latin typeface="Arial"/>
                <a:cs typeface="Arial"/>
              </a:rPr>
              <a:t>Chem</a:t>
            </a:r>
            <a:r>
              <a:rPr lang="en-US" sz="120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Arial"/>
                <a:cs typeface="Arial"/>
              </a:rPr>
              <a:t>Inf</a:t>
            </a:r>
            <a:r>
              <a:rPr lang="en-US" sz="1200" dirty="0">
                <a:solidFill>
                  <a:srgbClr val="00B050"/>
                </a:solidFill>
                <a:latin typeface="Arial"/>
                <a:cs typeface="Arial"/>
              </a:rPr>
              <a:t> Model. 2018 58(2):212-218</a:t>
            </a:r>
          </a:p>
        </p:txBody>
      </p:sp>
    </p:spTree>
    <p:extLst>
      <p:ext uri="{BB962C8B-B14F-4D97-AF65-F5344CB8AC3E}">
        <p14:creationId xmlns:p14="http://schemas.microsoft.com/office/powerpoint/2010/main" val="2739807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0" y="0"/>
            <a:ext cx="9144000" cy="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fr-FR" sz="3600" b="1" kern="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lang="fr-FR" sz="3600" b="1" kern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600" b="1" kern="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fr-FR" sz="3600" b="1" kern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Module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4B7252-C366-4D88-AA7E-9079B182151E}" type="slidenum">
              <a:rPr lang="pt-BR">
                <a:solidFill>
                  <a:srgbClr val="FFFFFF"/>
                </a:solidFill>
              </a:rPr>
              <a:pPr>
                <a:defRPr/>
              </a:pPr>
              <a:t>13</a:t>
            </a:fld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96F2C9-2F08-4E18-94D6-BB10AFBA7DB0}"/>
              </a:ext>
            </a:extLst>
          </p:cNvPr>
          <p:cNvSpPr/>
          <p:nvPr/>
        </p:nvSpPr>
        <p:spPr>
          <a:xfrm>
            <a:off x="2667001" y="1912180"/>
            <a:ext cx="6883400" cy="4088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013" dirty="0">
              <a:solidFill>
                <a:srgbClr val="FFFF00"/>
              </a:solidFill>
              <a:latin typeface="Calibri" panose="020F0502020204030204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EFBEEC-0312-4711-AC3E-C83387BA90D1}"/>
              </a:ext>
            </a:extLst>
          </p:cNvPr>
          <p:cNvSpPr txBox="1"/>
          <p:nvPr/>
        </p:nvSpPr>
        <p:spPr>
          <a:xfrm>
            <a:off x="2770045" y="977609"/>
            <a:ext cx="6550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query terms are input, and co-occurring terms that are shared between the queries are returned.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8C0880-2207-45FF-9A78-4567A9B9674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67000"/>
            <a:ext cx="2960220" cy="2809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85018E-2EE2-4888-9C17-85225E917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1" y="1981200"/>
            <a:ext cx="4788841" cy="46232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78583C-D281-4DE0-9C72-D7599E21105C}"/>
              </a:ext>
            </a:extLst>
          </p:cNvPr>
          <p:cNvSpPr/>
          <p:nvPr/>
        </p:nvSpPr>
        <p:spPr>
          <a:xfrm>
            <a:off x="1790329" y="6488669"/>
            <a:ext cx="3326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rgbClr val="00B050"/>
                </a:solidFill>
                <a:latin typeface="Arial"/>
                <a:cs typeface="Arial"/>
              </a:rPr>
              <a:t>Chemotext</a:t>
            </a:r>
            <a:r>
              <a:rPr lang="en-US" sz="1400" b="1" dirty="0">
                <a:solidFill>
                  <a:srgbClr val="00B050"/>
                </a:solidFill>
                <a:latin typeface="Arial"/>
                <a:cs typeface="Arial"/>
              </a:rPr>
              <a:t> (chemotext.mml.unc.edu)</a:t>
            </a:r>
            <a:endParaRPr lang="en-US" sz="1400" dirty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3586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667000" y="2490008"/>
            <a:ext cx="6858000" cy="3534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rgbClr val="FFFF00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7346" y="208499"/>
            <a:ext cx="7557655" cy="74562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Case Study: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Imatinib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-Asthma COP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67345" y="954127"/>
            <a:ext cx="7943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/>
              </a:rPr>
              <a:t>Query terms “Imatinib” (</a:t>
            </a:r>
            <a:r>
              <a:rPr lang="en-US" sz="2200" dirty="0" err="1">
                <a:latin typeface="Calibri" panose="020F0502020204030204"/>
              </a:rPr>
              <a:t>i</a:t>
            </a:r>
            <a:r>
              <a:rPr lang="en-US" sz="2200" dirty="0">
                <a:latin typeface="Calibri" panose="020F0502020204030204"/>
              </a:rPr>
              <a:t>) and “Asthma” (vi) were searched in the Find Shared Terms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/>
              </a:rPr>
              <a:t>One article (PMID: 19722748), i.e., “Presence of c-KIT-positive mast cells in </a:t>
            </a:r>
            <a:r>
              <a:rPr lang="en-US" sz="2200" dirty="0" err="1">
                <a:latin typeface="Calibri" panose="020F0502020204030204"/>
              </a:rPr>
              <a:t>obliterative</a:t>
            </a:r>
            <a:r>
              <a:rPr lang="en-US" sz="2200" dirty="0">
                <a:latin typeface="Calibri" panose="020F0502020204030204"/>
              </a:rPr>
              <a:t> bronchiolitis from diverse causes”, was successfully chosen as the solution to stage (ii) of the COP, as confirmed by the NCATS Challenge system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014" y="2997714"/>
            <a:ext cx="5933714" cy="3860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8541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667000" y="2490008"/>
            <a:ext cx="6858000" cy="3534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rgbClr val="FFFF00"/>
              </a:solidFill>
              <a:latin typeface="Calibri" panose="020F050202020403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825560" y="5667087"/>
            <a:ext cx="1543050" cy="273844"/>
          </a:xfrm>
        </p:spPr>
        <p:txBody>
          <a:bodyPr/>
          <a:lstStyle/>
          <a:p>
            <a:fld id="{D8A61B53-FBF5-4800-A38C-F0E77BDA1B45}" type="slidenum">
              <a:rPr lang="en-US">
                <a:solidFill>
                  <a:srgbClr val="FFFF00"/>
                </a:solidFill>
                <a:latin typeface="Calibri" panose="020F0502020204030204"/>
              </a:rPr>
              <a:pPr/>
              <a:t>15</a:t>
            </a:fld>
            <a:endParaRPr lang="en-US" dirty="0">
              <a:solidFill>
                <a:srgbClr val="FFFF00"/>
              </a:solidFill>
              <a:latin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47800" y="487967"/>
            <a:ext cx="871479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/>
              </a:rPr>
              <a:t>Query terms “Imatinib” (i) and “Asthma” (vi) were searched in </a:t>
            </a:r>
          </a:p>
          <a:p>
            <a:r>
              <a:rPr lang="en-US" sz="2200" dirty="0">
                <a:latin typeface="Calibri" panose="020F0502020204030204"/>
              </a:rPr>
              <a:t>   the Find Shared Terms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/>
              </a:rPr>
              <a:t>Bronchial </a:t>
            </a:r>
            <a:r>
              <a:rPr lang="en-US" sz="2200" dirty="0" err="1">
                <a:latin typeface="Calibri" panose="020F0502020204030204"/>
              </a:rPr>
              <a:t>Hyperreactivity</a:t>
            </a:r>
            <a:r>
              <a:rPr lang="en-US" sz="2200" dirty="0">
                <a:latin typeface="Calibri" panose="020F0502020204030204"/>
              </a:rPr>
              <a:t> (PMID: 24112389), i.e., “role of </a:t>
            </a:r>
            <a:r>
              <a:rPr lang="en-US" sz="2200" dirty="0" err="1">
                <a:latin typeface="Calibri" panose="020F0502020204030204"/>
              </a:rPr>
              <a:t>Abl</a:t>
            </a:r>
            <a:r>
              <a:rPr lang="en-US" sz="2200" dirty="0">
                <a:latin typeface="Calibri" panose="020F0502020204030204"/>
              </a:rPr>
              <a:t> in airway </a:t>
            </a:r>
            <a:r>
              <a:rPr lang="en-US" sz="2200" dirty="0" err="1">
                <a:latin typeface="Calibri" panose="020F0502020204030204"/>
              </a:rPr>
              <a:t>hyperresponsiveness</a:t>
            </a:r>
            <a:r>
              <a:rPr lang="en-US" sz="2200" dirty="0">
                <a:latin typeface="Calibri" panose="020F0502020204030204"/>
              </a:rPr>
              <a:t> and airway remodeling.”, was successfully chosen as the solution to stage (v) of the COP, as confirmed by the NCATS Challenge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/>
              </a:rPr>
              <a:t>The full </a:t>
            </a:r>
            <a:r>
              <a:rPr lang="en-US" sz="2200" dirty="0" err="1">
                <a:latin typeface="Calibri" panose="020F0502020204030204"/>
              </a:rPr>
              <a:t>Imatinib</a:t>
            </a:r>
            <a:r>
              <a:rPr lang="en-US" sz="2200" dirty="0">
                <a:latin typeface="Calibri" panose="020F0502020204030204"/>
              </a:rPr>
              <a:t>-Asthma COP, as revealed by Chemotext, is: </a:t>
            </a:r>
            <a:r>
              <a:rPr lang="en-US" sz="2200" dirty="0" err="1">
                <a:latin typeface="Calibri" panose="020F0502020204030204"/>
              </a:rPr>
              <a:t>Imatinib</a:t>
            </a:r>
            <a:r>
              <a:rPr lang="en-US" sz="2200" dirty="0">
                <a:latin typeface="Calibri" panose="020F0502020204030204"/>
              </a:rPr>
              <a:t> (i) → Proto-Oncogene Proteins c-kit (ii) → Phosphatidylinositol 3-Kinases (iii) → Mast Cells (iv) → Bronchial </a:t>
            </a:r>
            <a:r>
              <a:rPr lang="en-US" sz="2200" dirty="0" err="1">
                <a:latin typeface="Calibri" panose="020F0502020204030204"/>
              </a:rPr>
              <a:t>Hyperreactivity</a:t>
            </a:r>
            <a:r>
              <a:rPr lang="en-US" sz="2200" dirty="0">
                <a:latin typeface="Calibri" panose="020F0502020204030204"/>
              </a:rPr>
              <a:t> (v) → Asthma (vi). </a:t>
            </a: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86" y="3266321"/>
            <a:ext cx="5769224" cy="36141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676401" y="-76200"/>
            <a:ext cx="7557655" cy="7456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Font typeface="Arial"/>
              <a:buNone/>
              <a:defRPr sz="1350"/>
            </a:lvl2pPr>
            <a:lvl3pPr lvl="2" indent="0">
              <a:spcBef>
                <a:spcPts val="0"/>
              </a:spcBef>
              <a:buSzPct val="77777"/>
              <a:buFont typeface="Arial"/>
              <a:buNone/>
              <a:defRPr sz="1350"/>
            </a:lvl3pPr>
            <a:lvl4pPr lvl="3" indent="0">
              <a:spcBef>
                <a:spcPts val="0"/>
              </a:spcBef>
              <a:buSzPct val="77777"/>
              <a:buFont typeface="Arial"/>
              <a:buNone/>
              <a:defRPr sz="1350"/>
            </a:lvl4pPr>
            <a:lvl5pPr lvl="4" indent="0">
              <a:spcBef>
                <a:spcPts val="0"/>
              </a:spcBef>
              <a:buSzPct val="77777"/>
              <a:buFont typeface="Arial"/>
              <a:buNone/>
              <a:defRPr sz="1350"/>
            </a:lvl5pPr>
            <a:lvl6pPr lvl="5" indent="0">
              <a:spcBef>
                <a:spcPts val="0"/>
              </a:spcBef>
              <a:buSzPct val="77777"/>
              <a:buFont typeface="Arial"/>
              <a:buNone/>
              <a:defRPr sz="1350"/>
            </a:lvl6pPr>
            <a:lvl7pPr lvl="6" indent="0">
              <a:spcBef>
                <a:spcPts val="0"/>
              </a:spcBef>
              <a:buSzPct val="77777"/>
              <a:buFont typeface="Arial"/>
              <a:buNone/>
              <a:defRPr sz="1350"/>
            </a:lvl7pPr>
            <a:lvl8pPr lvl="7" indent="0">
              <a:spcBef>
                <a:spcPts val="0"/>
              </a:spcBef>
              <a:buSzPct val="77777"/>
              <a:buFont typeface="Arial"/>
              <a:buNone/>
              <a:defRPr sz="1350"/>
            </a:lvl8pPr>
            <a:lvl9pPr lvl="8" indent="0">
              <a:spcBef>
                <a:spcPts val="0"/>
              </a:spcBef>
              <a:buSzPct val="77777"/>
              <a:buFont typeface="Arial"/>
              <a:buNone/>
              <a:defRPr sz="1350"/>
            </a:lvl9pPr>
          </a:lstStyle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Case Study: </a:t>
            </a:r>
            <a:r>
              <a:rPr lang="en-US" sz="3600" b="1" dirty="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Imatinib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-Asthma COP</a:t>
            </a:r>
          </a:p>
        </p:txBody>
      </p:sp>
    </p:spTree>
    <p:extLst>
      <p:ext uri="{BB962C8B-B14F-4D97-AF65-F5344CB8AC3E}">
        <p14:creationId xmlns:p14="http://schemas.microsoft.com/office/powerpoint/2010/main" val="1943374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Bibliometric overview of drug repurposing using PubMed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24001"/>
            <a:ext cx="8229600" cy="3352800"/>
          </a:xfrm>
        </p:spPr>
        <p:txBody>
          <a:bodyPr/>
          <a:lstStyle/>
          <a:p>
            <a:r>
              <a:rPr lang="en-US" dirty="0"/>
              <a:t>General definition: finding new therapeutic uses for an existing drug</a:t>
            </a:r>
          </a:p>
          <a:p>
            <a:r>
              <a:rPr lang="en-US" dirty="0"/>
              <a:t>Bibliometric Approach: – analysis of publications in PubMed</a:t>
            </a:r>
          </a:p>
          <a:p>
            <a:r>
              <a:rPr lang="en-US" dirty="0"/>
              <a:t>Study-specific definition: literature record of a therapeutic use (or study thereof) beyond the historically first report on the drug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41929" y="5914052"/>
            <a:ext cx="89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Baker NC, Ekins S, Williams AJ, </a:t>
            </a:r>
            <a:r>
              <a:rPr lang="en-US" b="1" dirty="0">
                <a:solidFill>
                  <a:srgbClr val="00B050"/>
                </a:solidFill>
              </a:rPr>
              <a:t>Tropsha A.</a:t>
            </a:r>
            <a:r>
              <a:rPr lang="en-US" dirty="0">
                <a:solidFill>
                  <a:srgbClr val="00B050"/>
                </a:solidFill>
              </a:rPr>
              <a:t> A bibliometric review of drug repurposing. </a:t>
            </a:r>
          </a:p>
          <a:p>
            <a:r>
              <a:rPr lang="en-US" i="1" dirty="0">
                <a:solidFill>
                  <a:srgbClr val="00B050"/>
                </a:solidFill>
              </a:rPr>
              <a:t>Drug </a:t>
            </a:r>
            <a:r>
              <a:rPr lang="en-US" i="1" dirty="0" err="1">
                <a:solidFill>
                  <a:srgbClr val="00B050"/>
                </a:solidFill>
              </a:rPr>
              <a:t>Discov</a:t>
            </a:r>
            <a:r>
              <a:rPr lang="en-US" i="1" dirty="0">
                <a:solidFill>
                  <a:srgbClr val="00B050"/>
                </a:solidFill>
              </a:rPr>
              <a:t> Today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b="1" dirty="0">
                <a:solidFill>
                  <a:srgbClr val="00B050"/>
                </a:solidFill>
              </a:rPr>
              <a:t>2018,</a:t>
            </a:r>
            <a:r>
              <a:rPr lang="en-US" dirty="0">
                <a:solidFill>
                  <a:srgbClr val="00B050"/>
                </a:solidFill>
              </a:rPr>
              <a:t> Mar;23(3):661-672. </a:t>
            </a:r>
            <a:r>
              <a:rPr lang="en-US" dirty="0" err="1">
                <a:solidFill>
                  <a:srgbClr val="00B050"/>
                </a:solidFill>
              </a:rPr>
              <a:t>doi</a:t>
            </a:r>
            <a:r>
              <a:rPr lang="en-US" dirty="0">
                <a:solidFill>
                  <a:srgbClr val="00B050"/>
                </a:solidFill>
              </a:rPr>
              <a:t>: 10.1016/j.drudis.2018.01.018. </a:t>
            </a:r>
          </a:p>
        </p:txBody>
      </p:sp>
    </p:spTree>
    <p:extLst>
      <p:ext uri="{BB962C8B-B14F-4D97-AF65-F5344CB8AC3E}">
        <p14:creationId xmlns:p14="http://schemas.microsoft.com/office/powerpoint/2010/main" val="3521942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627581" y="4559425"/>
          <a:ext cx="5539235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420">
                  <a:extLst>
                    <a:ext uri="{9D8B030D-6E8A-4147-A177-3AD203B41FA5}">
                      <a16:colId xmlns:a16="http://schemas.microsoft.com/office/drawing/2014/main" val="4069715808"/>
                    </a:ext>
                  </a:extLst>
                </a:gridCol>
                <a:gridCol w="782499">
                  <a:extLst>
                    <a:ext uri="{9D8B030D-6E8A-4147-A177-3AD203B41FA5}">
                      <a16:colId xmlns:a16="http://schemas.microsoft.com/office/drawing/2014/main" val="1990290813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1700215998"/>
                    </a:ext>
                  </a:extLst>
                </a:gridCol>
                <a:gridCol w="723039">
                  <a:extLst>
                    <a:ext uri="{9D8B030D-6E8A-4147-A177-3AD203B41FA5}">
                      <a16:colId xmlns:a16="http://schemas.microsoft.com/office/drawing/2014/main" val="4041951237"/>
                    </a:ext>
                  </a:extLst>
                </a:gridCol>
                <a:gridCol w="964054">
                  <a:extLst>
                    <a:ext uri="{9D8B030D-6E8A-4147-A177-3AD203B41FA5}">
                      <a16:colId xmlns:a16="http://schemas.microsoft.com/office/drawing/2014/main" val="32522090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PubMed</a:t>
                      </a:r>
                    </a:p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Pub </a:t>
                      </a:r>
                      <a:r>
                        <a:rPr lang="en-US" sz="1600" dirty="0" err="1"/>
                        <a:t>Yr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Chemical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Clinical</a:t>
                      </a:r>
                    </a:p>
                    <a:p>
                      <a:r>
                        <a:rPr lang="en-US" sz="1600" dirty="0"/>
                        <a:t>Trial?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912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1259799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Benbromarone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341615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91" y="853042"/>
            <a:ext cx="8091773" cy="265747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F9F5A30-FA49-4E76-A389-CBC1EF187C1E}"/>
              </a:ext>
            </a:extLst>
          </p:cNvPr>
          <p:cNvGrpSpPr/>
          <p:nvPr/>
        </p:nvGrpSpPr>
        <p:grpSpPr>
          <a:xfrm>
            <a:off x="1776548" y="2966198"/>
            <a:ext cx="2793918" cy="2114550"/>
            <a:chOff x="198283" y="3127274"/>
            <a:chExt cx="2793918" cy="211455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r="13468"/>
            <a:stretch/>
          </p:blipFill>
          <p:spPr>
            <a:xfrm>
              <a:off x="321724" y="3127274"/>
              <a:ext cx="2670477" cy="211455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2" name="5-Point Star 11"/>
            <p:cNvSpPr/>
            <p:nvPr/>
          </p:nvSpPr>
          <p:spPr>
            <a:xfrm>
              <a:off x="198283" y="4184549"/>
              <a:ext cx="152400" cy="152400"/>
            </a:xfrm>
            <a:prstGeom prst="star5">
              <a:avLst/>
            </a:prstGeom>
            <a:solidFill>
              <a:srgbClr val="FFC000"/>
            </a:solidFill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5-Point Star 12"/>
            <p:cNvSpPr/>
            <p:nvPr/>
          </p:nvSpPr>
          <p:spPr>
            <a:xfrm>
              <a:off x="201760" y="4800600"/>
              <a:ext cx="152400" cy="152400"/>
            </a:xfrm>
            <a:prstGeom prst="star5">
              <a:avLst/>
            </a:prstGeom>
            <a:solidFill>
              <a:srgbClr val="FFC000"/>
            </a:solidFill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5FBAFA-2A38-465F-B4ED-988815C05317}"/>
              </a:ext>
            </a:extLst>
          </p:cNvPr>
          <p:cNvGrpSpPr/>
          <p:nvPr/>
        </p:nvGrpSpPr>
        <p:grpSpPr>
          <a:xfrm>
            <a:off x="4595363" y="3780883"/>
            <a:ext cx="5709140" cy="2921882"/>
            <a:chOff x="2992201" y="3422241"/>
            <a:chExt cx="5709140" cy="2921882"/>
          </a:xfrm>
        </p:grpSpPr>
        <p:sp>
          <p:nvSpPr>
            <p:cNvPr id="5" name="TextBox 4"/>
            <p:cNvSpPr txBox="1"/>
            <p:nvPr/>
          </p:nvSpPr>
          <p:spPr>
            <a:xfrm>
              <a:off x="2992201" y="3422241"/>
              <a:ext cx="2209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ReprofileSet</a:t>
              </a:r>
            </a:p>
          </p:txBody>
        </p:sp>
        <p:sp>
          <p:nvSpPr>
            <p:cNvPr id="6" name="Down Arrow 5"/>
            <p:cNvSpPr/>
            <p:nvPr/>
          </p:nvSpPr>
          <p:spPr>
            <a:xfrm rot="10800000">
              <a:off x="5234243" y="5219170"/>
              <a:ext cx="304800" cy="53969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/>
            <p:cNvSpPr/>
            <p:nvPr/>
          </p:nvSpPr>
          <p:spPr>
            <a:xfrm rot="10800000">
              <a:off x="7162800" y="5129188"/>
              <a:ext cx="304800" cy="53969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15141" y="5974791"/>
              <a:ext cx="3886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MeSH terms – controlled vocabulary</a:t>
              </a:r>
            </a:p>
          </p:txBody>
        </p:sp>
        <p:sp>
          <p:nvSpPr>
            <p:cNvPr id="11" name="Down Arrow 5">
              <a:extLst>
                <a:ext uri="{FF2B5EF4-FFF2-40B4-BE49-F238E27FC236}">
                  <a16:creationId xmlns:a16="http://schemas.microsoft.com/office/drawing/2014/main" id="{A2103AE8-9043-4D47-A9A1-F8EBBEC72203}"/>
                </a:ext>
              </a:extLst>
            </p:cNvPr>
            <p:cNvSpPr/>
            <p:nvPr/>
          </p:nvSpPr>
          <p:spPr>
            <a:xfrm rot="10800000">
              <a:off x="4212709" y="5219170"/>
              <a:ext cx="304800" cy="53969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63E858C-D3C9-4952-A68A-713574301AEB}"/>
                </a:ext>
              </a:extLst>
            </p:cNvPr>
            <p:cNvSpPr txBox="1"/>
            <p:nvPr/>
          </p:nvSpPr>
          <p:spPr>
            <a:xfrm>
              <a:off x="4116515" y="5974791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Year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665ABA4-B01B-4A98-B61E-02F5B8160832}"/>
              </a:ext>
            </a:extLst>
          </p:cNvPr>
          <p:cNvSpPr txBox="1"/>
          <p:nvPr/>
        </p:nvSpPr>
        <p:spPr>
          <a:xfrm>
            <a:off x="1776548" y="283415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we get the data from the article citations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8872FC-C007-4E27-BF70-0BEDF482F071}"/>
              </a:ext>
            </a:extLst>
          </p:cNvPr>
          <p:cNvSpPr txBox="1"/>
          <p:nvPr/>
        </p:nvSpPr>
        <p:spPr>
          <a:xfrm>
            <a:off x="1886699" y="5150647"/>
            <a:ext cx="2595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Annotations become data</a:t>
            </a:r>
          </a:p>
        </p:txBody>
      </p:sp>
    </p:spTree>
    <p:extLst>
      <p:ext uri="{BB962C8B-B14F-4D97-AF65-F5344CB8AC3E}">
        <p14:creationId xmlns:p14="http://schemas.microsoft.com/office/powerpoint/2010/main" val="293969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data doesn’t tell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Whether a drug and indication were approved</a:t>
            </a:r>
          </a:p>
          <a:p>
            <a:r>
              <a:rPr lang="en-US" dirty="0"/>
              <a:t>Whether the drug went to market</a:t>
            </a:r>
          </a:p>
          <a:p>
            <a:r>
              <a:rPr lang="en-US" dirty="0"/>
              <a:t>Whether the drug was efficacious</a:t>
            </a:r>
          </a:p>
          <a:p>
            <a:r>
              <a:rPr lang="en-US" dirty="0"/>
              <a:t>Whether the drug was safe</a:t>
            </a:r>
          </a:p>
          <a:p>
            <a:r>
              <a:rPr lang="en-US" dirty="0"/>
              <a:t>How much money it made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55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888" y="152400"/>
            <a:ext cx="3321113" cy="1219200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548464" y="228600"/>
          <a:ext cx="1871071" cy="55408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8619">
                  <a:extLst>
                    <a:ext uri="{9D8B030D-6E8A-4147-A177-3AD203B41FA5}">
                      <a16:colId xmlns:a16="http://schemas.microsoft.com/office/drawing/2014/main" val="2172951452"/>
                    </a:ext>
                  </a:extLst>
                </a:gridCol>
                <a:gridCol w="1012452">
                  <a:extLst>
                    <a:ext uri="{9D8B030D-6E8A-4147-A177-3AD203B41FA5}">
                      <a16:colId xmlns:a16="http://schemas.microsoft.com/office/drawing/2014/main" val="2519645002"/>
                    </a:ext>
                  </a:extLst>
                </a:gridCol>
              </a:tblGrid>
              <a:tr h="5916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Disease Count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How many chemicals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extLst>
                  <a:ext uri="{0D108BD9-81ED-4DB2-BD59-A6C34878D82A}">
                    <a16:rowId xmlns:a16="http://schemas.microsoft.com/office/drawing/2014/main" val="2679239769"/>
                  </a:ext>
                </a:extLst>
              </a:tr>
              <a:tr h="197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1-10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29,459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extLst>
                  <a:ext uri="{0D108BD9-81ED-4DB2-BD59-A6C34878D82A}">
                    <a16:rowId xmlns:a16="http://schemas.microsoft.com/office/drawing/2014/main" val="797201491"/>
                  </a:ext>
                </a:extLst>
              </a:tr>
              <a:tr h="197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1,928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extLst>
                  <a:ext uri="{0D108BD9-81ED-4DB2-BD59-A6C34878D82A}">
                    <a16:rowId xmlns:a16="http://schemas.microsoft.com/office/drawing/2014/main" val="3488874897"/>
                  </a:ext>
                </a:extLst>
              </a:tr>
              <a:tr h="197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781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extLst>
                  <a:ext uri="{0D108BD9-81ED-4DB2-BD59-A6C34878D82A}">
                    <a16:rowId xmlns:a16="http://schemas.microsoft.com/office/drawing/2014/main" val="1843017597"/>
                  </a:ext>
                </a:extLst>
              </a:tr>
              <a:tr h="197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461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extLst>
                  <a:ext uri="{0D108BD9-81ED-4DB2-BD59-A6C34878D82A}">
                    <a16:rowId xmlns:a16="http://schemas.microsoft.com/office/drawing/2014/main" val="2921147970"/>
                  </a:ext>
                </a:extLst>
              </a:tr>
              <a:tr h="197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289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extLst>
                  <a:ext uri="{0D108BD9-81ED-4DB2-BD59-A6C34878D82A}">
                    <a16:rowId xmlns:a16="http://schemas.microsoft.com/office/drawing/2014/main" val="1220552137"/>
                  </a:ext>
                </a:extLst>
              </a:tr>
              <a:tr h="197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237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extLst>
                  <a:ext uri="{0D108BD9-81ED-4DB2-BD59-A6C34878D82A}">
                    <a16:rowId xmlns:a16="http://schemas.microsoft.com/office/drawing/2014/main" val="2125175369"/>
                  </a:ext>
                </a:extLst>
              </a:tr>
              <a:tr h="197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164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extLst>
                  <a:ext uri="{0D108BD9-81ED-4DB2-BD59-A6C34878D82A}">
                    <a16:rowId xmlns:a16="http://schemas.microsoft.com/office/drawing/2014/main" val="3869715032"/>
                  </a:ext>
                </a:extLst>
              </a:tr>
              <a:tr h="197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145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extLst>
                  <a:ext uri="{0D108BD9-81ED-4DB2-BD59-A6C34878D82A}">
                    <a16:rowId xmlns:a16="http://schemas.microsoft.com/office/drawing/2014/main" val="3389807165"/>
                  </a:ext>
                </a:extLst>
              </a:tr>
              <a:tr h="197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extLst>
                  <a:ext uri="{0D108BD9-81ED-4DB2-BD59-A6C34878D82A}">
                    <a16:rowId xmlns:a16="http://schemas.microsoft.com/office/drawing/2014/main" val="3313589531"/>
                  </a:ext>
                </a:extLst>
              </a:tr>
              <a:tr h="197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extLst>
                  <a:ext uri="{0D108BD9-81ED-4DB2-BD59-A6C34878D82A}">
                    <a16:rowId xmlns:a16="http://schemas.microsoft.com/office/drawing/2014/main" val="356662937"/>
                  </a:ext>
                </a:extLst>
              </a:tr>
              <a:tr h="197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extLst>
                  <a:ext uri="{0D108BD9-81ED-4DB2-BD59-A6C34878D82A}">
                    <a16:rowId xmlns:a16="http://schemas.microsoft.com/office/drawing/2014/main" val="3579621518"/>
                  </a:ext>
                </a:extLst>
              </a:tr>
              <a:tr h="197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extLst>
                  <a:ext uri="{0D108BD9-81ED-4DB2-BD59-A6C34878D82A}">
                    <a16:rowId xmlns:a16="http://schemas.microsoft.com/office/drawing/2014/main" val="2492265765"/>
                  </a:ext>
                </a:extLst>
              </a:tr>
              <a:tr h="197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extLst>
                  <a:ext uri="{0D108BD9-81ED-4DB2-BD59-A6C34878D82A}">
                    <a16:rowId xmlns:a16="http://schemas.microsoft.com/office/drawing/2014/main" val="2680977806"/>
                  </a:ext>
                </a:extLst>
              </a:tr>
              <a:tr h="197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extLst>
                  <a:ext uri="{0D108BD9-81ED-4DB2-BD59-A6C34878D82A}">
                    <a16:rowId xmlns:a16="http://schemas.microsoft.com/office/drawing/2014/main" val="3333284869"/>
                  </a:ext>
                </a:extLst>
              </a:tr>
              <a:tr h="197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150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extLst>
                  <a:ext uri="{0D108BD9-81ED-4DB2-BD59-A6C34878D82A}">
                    <a16:rowId xmlns:a16="http://schemas.microsoft.com/office/drawing/2014/main" val="3257436460"/>
                  </a:ext>
                </a:extLst>
              </a:tr>
              <a:tr h="197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extLst>
                  <a:ext uri="{0D108BD9-81ED-4DB2-BD59-A6C34878D82A}">
                    <a16:rowId xmlns:a16="http://schemas.microsoft.com/office/drawing/2014/main" val="431753135"/>
                  </a:ext>
                </a:extLst>
              </a:tr>
              <a:tr h="197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extLst>
                  <a:ext uri="{0D108BD9-81ED-4DB2-BD59-A6C34878D82A}">
                    <a16:rowId xmlns:a16="http://schemas.microsoft.com/office/drawing/2014/main" val="1587939036"/>
                  </a:ext>
                </a:extLst>
              </a:tr>
              <a:tr h="197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extLst>
                  <a:ext uri="{0D108BD9-81ED-4DB2-BD59-A6C34878D82A}">
                    <a16:rowId xmlns:a16="http://schemas.microsoft.com/office/drawing/2014/main" val="3308226917"/>
                  </a:ext>
                </a:extLst>
              </a:tr>
              <a:tr h="197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190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extLst>
                  <a:ext uri="{0D108BD9-81ED-4DB2-BD59-A6C34878D82A}">
                    <a16:rowId xmlns:a16="http://schemas.microsoft.com/office/drawing/2014/main" val="3925654603"/>
                  </a:ext>
                </a:extLst>
              </a:tr>
              <a:tr h="197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extLst>
                  <a:ext uri="{0D108BD9-81ED-4DB2-BD59-A6C34878D82A}">
                    <a16:rowId xmlns:a16="http://schemas.microsoft.com/office/drawing/2014/main" val="2483828090"/>
                  </a:ext>
                </a:extLst>
              </a:tr>
              <a:tr h="1972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&gt;200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285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01" marR="64401" marT="0" marB="0"/>
                </a:tc>
                <a:extLst>
                  <a:ext uri="{0D108BD9-81ED-4DB2-BD59-A6C34878D82A}">
                    <a16:rowId xmlns:a16="http://schemas.microsoft.com/office/drawing/2014/main" val="598508185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6483999" y="5487888"/>
            <a:ext cx="785964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95735" y="5072834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the chemicals that have been reprofiled the most.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92443" y="3048000"/>
            <a:ext cx="6781800" cy="107721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Can you guess which drugs have been reprofiled the most?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42DBD-84DC-4C80-987B-1764859AEFD6}"/>
              </a:ext>
            </a:extLst>
          </p:cNvPr>
          <p:cNvSpPr txBox="1"/>
          <p:nvPr/>
        </p:nvSpPr>
        <p:spPr>
          <a:xfrm>
            <a:off x="7419535" y="7620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14,000 chemicals associated with 1 disease only. </a:t>
            </a:r>
          </a:p>
        </p:txBody>
      </p:sp>
    </p:spTree>
    <p:extLst>
      <p:ext uri="{BB962C8B-B14F-4D97-AF65-F5344CB8AC3E}">
        <p14:creationId xmlns:p14="http://schemas.microsoft.com/office/powerpoint/2010/main" val="160344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Line 2"/>
          <p:cNvSpPr>
            <a:spLocks noChangeShapeType="1"/>
          </p:cNvSpPr>
          <p:nvPr/>
        </p:nvSpPr>
        <p:spPr bwMode="blackWhite">
          <a:xfrm>
            <a:off x="6718300" y="4164012"/>
            <a:ext cx="1347788" cy="7191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0101" y="1512888"/>
            <a:ext cx="1419225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Rectangle 5"/>
          <p:cNvSpPr>
            <a:spLocks noGrp="1" noChangeArrowheads="1"/>
          </p:cNvSpPr>
          <p:nvPr>
            <p:ph type="title"/>
          </p:nvPr>
        </p:nvSpPr>
        <p:spPr>
          <a:xfrm>
            <a:off x="1647825" y="71289"/>
            <a:ext cx="8431213" cy="900112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GB" dirty="0">
                <a:solidFill>
                  <a:srgbClr val="1798A9"/>
                </a:solidFill>
              </a:rPr>
              <a:t>Information resources for  bioactive chemicals are abundant and growing</a:t>
            </a:r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blackWhite">
          <a:xfrm flipH="1" flipV="1">
            <a:off x="4051300" y="2651125"/>
            <a:ext cx="890588" cy="355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blackWhite">
          <a:xfrm>
            <a:off x="1724025" y="3270400"/>
            <a:ext cx="16906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GB" sz="1200" dirty="0">
                <a:solidFill>
                  <a:srgbClr val="000000"/>
                </a:solidFill>
                <a:latin typeface="Tahoma" pitchFamily="34" charset="0"/>
                <a:cs typeface="Arial"/>
              </a:rPr>
              <a:t>FDA approved labels for marketed drugs</a:t>
            </a: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blackWhite">
          <a:xfrm>
            <a:off x="1858963" y="1930827"/>
            <a:ext cx="26590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GB" sz="1200" dirty="0">
                <a:solidFill>
                  <a:srgbClr val="000000"/>
                </a:solidFill>
                <a:latin typeface="Tahoma" pitchFamily="34" charset="0"/>
                <a:cs typeface="Arial"/>
              </a:rPr>
              <a:t>Over 18 million citations from MEDLINE and other life science journals for biomedical articles back to the 1950s</a:t>
            </a:r>
            <a:endParaRPr lang="en-US" sz="1200" dirty="0">
              <a:solidFill>
                <a:srgbClr val="000000"/>
              </a:solidFill>
              <a:latin typeface="Tahoma" pitchFamily="34" charset="0"/>
              <a:cs typeface="Arial"/>
            </a:endParaRPr>
          </a:p>
        </p:txBody>
      </p:sp>
      <p:pic>
        <p:nvPicPr>
          <p:cNvPr id="32777" name="Picture 9" descr="EME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99464" y="4589463"/>
            <a:ext cx="11445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8" name="Rectangle 10"/>
          <p:cNvSpPr>
            <a:spLocks noChangeArrowheads="1"/>
          </p:cNvSpPr>
          <p:nvPr/>
        </p:nvSpPr>
        <p:spPr bwMode="blackWhite">
          <a:xfrm>
            <a:off x="7694613" y="5142876"/>
            <a:ext cx="27733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rgbClr val="000000"/>
                </a:solidFill>
                <a:latin typeface="Tahoma" pitchFamily="34" charset="0"/>
                <a:cs typeface="Arial"/>
              </a:rPr>
              <a:t>Reflects the scientific conclusion reached by the Committee for Medicinal Products for Human Use (CHMP) at the end of the </a:t>
            </a:r>
            <a:r>
              <a:rPr lang="en-US" sz="1200" dirty="0" err="1">
                <a:solidFill>
                  <a:srgbClr val="000000"/>
                </a:solidFill>
                <a:latin typeface="Tahoma" pitchFamily="34" charset="0"/>
                <a:cs typeface="Arial"/>
              </a:rPr>
              <a:t>centralised</a:t>
            </a:r>
            <a:r>
              <a:rPr lang="en-US" sz="1200" dirty="0">
                <a:solidFill>
                  <a:srgbClr val="000000"/>
                </a:solidFill>
                <a:latin typeface="Tahoma" pitchFamily="34" charset="0"/>
                <a:cs typeface="Arial"/>
              </a:rPr>
              <a:t> evaluation process. </a:t>
            </a: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blackWhite">
          <a:xfrm>
            <a:off x="7391401" y="4905376"/>
            <a:ext cx="31924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>
                <a:solidFill>
                  <a:srgbClr val="000000"/>
                </a:solidFill>
                <a:latin typeface="Tahoma" pitchFamily="34" charset="0"/>
                <a:cs typeface="Arial"/>
              </a:rPr>
              <a:t>European Public Assessment Reports (EPAR)</a:t>
            </a:r>
            <a:endParaRPr lang="en-GB" sz="1200">
              <a:solidFill>
                <a:srgbClr val="000000"/>
              </a:solidFill>
              <a:latin typeface="Tahoma" pitchFamily="34" charset="0"/>
              <a:cs typeface="Arial"/>
            </a:endParaRPr>
          </a:p>
        </p:txBody>
      </p:sp>
      <p:pic>
        <p:nvPicPr>
          <p:cNvPr id="32780" name="Picture 12" descr="daily-med">
            <a:hlinkClick r:id="rId5" tooltip="Leave this website and proceed to the FDA Daily Med website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1825" y="2800350"/>
            <a:ext cx="13668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81" name="Rectangle 13"/>
          <p:cNvSpPr>
            <a:spLocks noChangeArrowheads="1"/>
          </p:cNvSpPr>
          <p:nvPr/>
        </p:nvSpPr>
        <p:spPr bwMode="blackWhite">
          <a:xfrm>
            <a:off x="8178801" y="3606176"/>
            <a:ext cx="235267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GB" sz="1200" dirty="0">
                <a:solidFill>
                  <a:srgbClr val="000000"/>
                </a:solidFill>
                <a:latin typeface="Tahoma" pitchFamily="34" charset="0"/>
                <a:cs typeface="Arial"/>
              </a:rPr>
              <a:t>The </a:t>
            </a:r>
            <a:r>
              <a:rPr lang="en-GB" sz="1200" dirty="0" err="1">
                <a:solidFill>
                  <a:srgbClr val="000000"/>
                </a:solidFill>
                <a:latin typeface="Tahoma" pitchFamily="34" charset="0"/>
                <a:cs typeface="Arial"/>
              </a:rPr>
              <a:t>DrugBank</a:t>
            </a:r>
            <a:r>
              <a:rPr lang="en-GB" sz="1200" dirty="0">
                <a:solidFill>
                  <a:srgbClr val="000000"/>
                </a:solidFill>
                <a:latin typeface="Tahoma" pitchFamily="34" charset="0"/>
                <a:cs typeface="Arial"/>
              </a:rPr>
              <a:t> database combines detailed drug data (8200+ drug entries) with comprehensive drug target information</a:t>
            </a:r>
            <a:endParaRPr lang="en-US" sz="1200" dirty="0">
              <a:solidFill>
                <a:srgbClr val="000000"/>
              </a:solidFill>
              <a:latin typeface="Tahoma" pitchFamily="34" charset="0"/>
              <a:cs typeface="Arial"/>
            </a:endParaRPr>
          </a:p>
        </p:txBody>
      </p:sp>
      <p:pic>
        <p:nvPicPr>
          <p:cNvPr id="32782" name="Picture 1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447088" y="3289301"/>
            <a:ext cx="16510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3" name="Picture 15" descr="MedWatch logo"/>
          <p:cNvPicPr>
            <a:picLocks noChangeAspect="1" noChangeArrowheads="1" noCrop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35701" y="2274888"/>
            <a:ext cx="1058863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7910514" y="2181226"/>
            <a:ext cx="2700337" cy="485775"/>
            <a:chOff x="2421" y="2279"/>
            <a:chExt cx="2254" cy="434"/>
          </a:xfrm>
        </p:grpSpPr>
        <p:pic>
          <p:nvPicPr>
            <p:cNvPr id="32811" name="Picture 1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21" y="2425"/>
              <a:ext cx="20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812" name="Picture 1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306" y="2279"/>
              <a:ext cx="36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2785" name="Rectangle 19"/>
          <p:cNvSpPr>
            <a:spLocks noChangeArrowheads="1"/>
          </p:cNvSpPr>
          <p:nvPr/>
        </p:nvSpPr>
        <p:spPr bwMode="blackWhite">
          <a:xfrm>
            <a:off x="5911850" y="1508017"/>
            <a:ext cx="22923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GB" sz="1200" dirty="0">
                <a:solidFill>
                  <a:srgbClr val="000000"/>
                </a:solidFill>
                <a:latin typeface="Tahoma" pitchFamily="34" charset="0"/>
                <a:cs typeface="Arial"/>
              </a:rPr>
              <a:t>The FDA Safety Information and Adverse Event Reporting Program</a:t>
            </a:r>
            <a:endParaRPr lang="en-US" sz="1200" dirty="0">
              <a:solidFill>
                <a:srgbClr val="000000"/>
              </a:solidFill>
              <a:latin typeface="Tahoma" pitchFamily="34" charset="0"/>
              <a:cs typeface="Arial"/>
            </a:endParaRPr>
          </a:p>
        </p:txBody>
      </p:sp>
      <p:sp>
        <p:nvSpPr>
          <p:cNvPr id="32786" name="Rectangle 20"/>
          <p:cNvSpPr>
            <a:spLocks noChangeArrowheads="1"/>
          </p:cNvSpPr>
          <p:nvPr/>
        </p:nvSpPr>
        <p:spPr bwMode="blackWhite">
          <a:xfrm>
            <a:off x="8207375" y="2738587"/>
            <a:ext cx="193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rgbClr val="000000"/>
                </a:solidFill>
                <a:latin typeface="Tahoma" pitchFamily="34" charset="0"/>
                <a:cs typeface="Arial"/>
              </a:rPr>
              <a:t>FDA data for five liver enzyme endpoints for</a:t>
            </a:r>
          </a:p>
        </p:txBody>
      </p:sp>
      <p:sp>
        <p:nvSpPr>
          <p:cNvPr id="32787" name="Line 21"/>
          <p:cNvSpPr>
            <a:spLocks noChangeShapeType="1"/>
          </p:cNvSpPr>
          <p:nvPr/>
        </p:nvSpPr>
        <p:spPr bwMode="blackWhite">
          <a:xfrm flipV="1">
            <a:off x="5894388" y="2035175"/>
            <a:ext cx="436562" cy="7477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2788" name="Line 22"/>
          <p:cNvSpPr>
            <a:spLocks noChangeShapeType="1"/>
          </p:cNvSpPr>
          <p:nvPr/>
        </p:nvSpPr>
        <p:spPr bwMode="blackWhite">
          <a:xfrm flipV="1">
            <a:off x="7089776" y="1776412"/>
            <a:ext cx="1546225" cy="1098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2789" name="Line 23"/>
          <p:cNvSpPr>
            <a:spLocks noChangeShapeType="1"/>
          </p:cNvSpPr>
          <p:nvPr/>
        </p:nvSpPr>
        <p:spPr bwMode="blackWhite">
          <a:xfrm flipV="1">
            <a:off x="6672264" y="3578226"/>
            <a:ext cx="1679575" cy="1222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2790" name="Line 24"/>
          <p:cNvSpPr>
            <a:spLocks noChangeShapeType="1"/>
          </p:cNvSpPr>
          <p:nvPr/>
        </p:nvSpPr>
        <p:spPr bwMode="blackWhite">
          <a:xfrm flipH="1">
            <a:off x="3838575" y="3783013"/>
            <a:ext cx="1028700" cy="10128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2791" name="Line 25"/>
          <p:cNvSpPr>
            <a:spLocks noChangeShapeType="1"/>
          </p:cNvSpPr>
          <p:nvPr/>
        </p:nvSpPr>
        <p:spPr bwMode="blackWhite">
          <a:xfrm flipH="1" flipV="1">
            <a:off x="3375025" y="3063875"/>
            <a:ext cx="1555750" cy="1254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2792" name="Rectangle 26"/>
          <p:cNvSpPr>
            <a:spLocks noChangeArrowheads="1"/>
          </p:cNvSpPr>
          <p:nvPr/>
        </p:nvSpPr>
        <p:spPr bwMode="blackWhite">
          <a:xfrm>
            <a:off x="1684339" y="5859613"/>
            <a:ext cx="20335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GB" sz="1200" dirty="0">
                <a:solidFill>
                  <a:srgbClr val="000000"/>
                </a:solidFill>
                <a:latin typeface="Tahoma" pitchFamily="34" charset="0"/>
                <a:cs typeface="Arial"/>
              </a:rPr>
              <a:t>Drug interactions with cytochrome P450 isoforms </a:t>
            </a:r>
            <a:endParaRPr lang="en-US" sz="1200" dirty="0">
              <a:solidFill>
                <a:srgbClr val="000000"/>
              </a:solidFill>
              <a:latin typeface="Tahoma" pitchFamily="34" charset="0"/>
              <a:cs typeface="Arial"/>
            </a:endParaRPr>
          </a:p>
        </p:txBody>
      </p:sp>
      <p:sp>
        <p:nvSpPr>
          <p:cNvPr id="32793" name="Text Box 27"/>
          <p:cNvSpPr txBox="1">
            <a:spLocks noChangeArrowheads="1"/>
          </p:cNvSpPr>
          <p:nvPr/>
        </p:nvSpPr>
        <p:spPr bwMode="blackWhite">
          <a:xfrm>
            <a:off x="1747838" y="5254625"/>
            <a:ext cx="1733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200">
                <a:solidFill>
                  <a:srgbClr val="000000"/>
                </a:solidFill>
                <a:latin typeface="Tahoma" pitchFamily="34" charset="0"/>
                <a:cs typeface="Arial"/>
              </a:rPr>
              <a:t>Cytochrome P450 Drug Interaction Table </a:t>
            </a:r>
          </a:p>
        </p:txBody>
      </p:sp>
      <p:sp>
        <p:nvSpPr>
          <p:cNvPr id="32794" name="Rectangle 28"/>
          <p:cNvSpPr>
            <a:spLocks noChangeArrowheads="1"/>
          </p:cNvSpPr>
          <p:nvPr/>
        </p:nvSpPr>
        <p:spPr bwMode="blackWhite">
          <a:xfrm>
            <a:off x="4078289" y="1752750"/>
            <a:ext cx="22320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GB" sz="1200" dirty="0">
                <a:solidFill>
                  <a:srgbClr val="000000"/>
                </a:solidFill>
                <a:latin typeface="Tahoma" pitchFamily="34" charset="0"/>
                <a:cs typeface="Arial"/>
              </a:rPr>
              <a:t>FDA Orange Book of</a:t>
            </a:r>
          </a:p>
          <a:p>
            <a:pPr algn="ctr">
              <a:defRPr/>
            </a:pPr>
            <a:r>
              <a:rPr lang="en-GB" sz="1200" dirty="0">
                <a:solidFill>
                  <a:srgbClr val="000000"/>
                </a:solidFill>
                <a:latin typeface="Tahoma" pitchFamily="34" charset="0"/>
                <a:cs typeface="Arial"/>
              </a:rPr>
              <a:t>Approved Drug Products</a:t>
            </a:r>
          </a:p>
        </p:txBody>
      </p:sp>
      <p:sp>
        <p:nvSpPr>
          <p:cNvPr id="32795" name="Line 29"/>
          <p:cNvSpPr>
            <a:spLocks noChangeShapeType="1"/>
          </p:cNvSpPr>
          <p:nvPr/>
        </p:nvSpPr>
        <p:spPr bwMode="blackWhite">
          <a:xfrm flipH="1" flipV="1">
            <a:off x="5094289" y="2287588"/>
            <a:ext cx="142875" cy="5445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2796" name="Picture 3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149725" y="1371601"/>
            <a:ext cx="831850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7" name="Picture 3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055813" y="4808538"/>
            <a:ext cx="171450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8" name="Picture 3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02139" y="5033963"/>
            <a:ext cx="788987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99" name="Rectangle 33"/>
          <p:cNvSpPr>
            <a:spLocks noChangeArrowheads="1"/>
          </p:cNvSpPr>
          <p:nvPr/>
        </p:nvSpPr>
        <p:spPr bwMode="blackWhite">
          <a:xfrm>
            <a:off x="3730626" y="5478354"/>
            <a:ext cx="22320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GB" sz="1200" dirty="0">
                <a:solidFill>
                  <a:srgbClr val="000000"/>
                </a:solidFill>
                <a:latin typeface="Tahoma" pitchFamily="34" charset="0"/>
                <a:cs typeface="Arial"/>
              </a:rPr>
              <a:t>“Potential Safety Issue” data</a:t>
            </a:r>
          </a:p>
          <a:p>
            <a:pPr algn="ctr">
              <a:defRPr/>
            </a:pPr>
            <a:r>
              <a:rPr lang="en-GB" sz="1200" dirty="0">
                <a:solidFill>
                  <a:srgbClr val="000000"/>
                </a:solidFill>
                <a:latin typeface="Tahoma" pitchFamily="34" charset="0"/>
                <a:cs typeface="Arial"/>
              </a:rPr>
              <a:t> “Drug Interactions” table</a:t>
            </a:r>
          </a:p>
          <a:p>
            <a:pPr algn="ctr">
              <a:defRPr/>
            </a:pPr>
            <a:endParaRPr lang="en-US" sz="1200" dirty="0">
              <a:solidFill>
                <a:srgbClr val="000000"/>
              </a:solidFill>
              <a:latin typeface="Tahoma" pitchFamily="34" charset="0"/>
              <a:cs typeface="Arial"/>
            </a:endParaRPr>
          </a:p>
        </p:txBody>
      </p:sp>
      <p:sp>
        <p:nvSpPr>
          <p:cNvPr id="32800" name="Line 34"/>
          <p:cNvSpPr>
            <a:spLocks noChangeShapeType="1"/>
          </p:cNvSpPr>
          <p:nvPr/>
        </p:nvSpPr>
        <p:spPr bwMode="blackWhite">
          <a:xfrm flipH="1">
            <a:off x="5073650" y="4097337"/>
            <a:ext cx="230188" cy="806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2801" name="Picture 3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223000" y="5114926"/>
            <a:ext cx="1060450" cy="365125"/>
          </a:xfrm>
          <a:prstGeom prst="rect">
            <a:avLst/>
          </a:prstGeom>
          <a:noFill/>
          <a:ln w="9525">
            <a:solidFill>
              <a:srgbClr val="3366CC"/>
            </a:solidFill>
            <a:miter lim="800000"/>
            <a:headEnd/>
            <a:tailEnd/>
          </a:ln>
        </p:spPr>
      </p:pic>
      <p:sp>
        <p:nvSpPr>
          <p:cNvPr id="32802" name="Rectangle 36"/>
          <p:cNvSpPr>
            <a:spLocks noChangeArrowheads="1"/>
          </p:cNvSpPr>
          <p:nvPr/>
        </p:nvSpPr>
        <p:spPr bwMode="blackWhite">
          <a:xfrm>
            <a:off x="5970589" y="5599262"/>
            <a:ext cx="17811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GB" sz="1200" dirty="0">
                <a:solidFill>
                  <a:srgbClr val="000000"/>
                </a:solidFill>
                <a:latin typeface="Tahoma" pitchFamily="34" charset="0"/>
                <a:cs typeface="Arial"/>
              </a:rPr>
              <a:t>FDA New Drug Application documents</a:t>
            </a:r>
          </a:p>
        </p:txBody>
      </p:sp>
      <p:sp>
        <p:nvSpPr>
          <p:cNvPr id="32803" name="Line 37"/>
          <p:cNvSpPr>
            <a:spLocks noChangeShapeType="1"/>
          </p:cNvSpPr>
          <p:nvPr/>
        </p:nvSpPr>
        <p:spPr bwMode="blackWhite">
          <a:xfrm>
            <a:off x="6434138" y="4240212"/>
            <a:ext cx="234950" cy="8255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2804" name="Rectangle 38"/>
          <p:cNvSpPr>
            <a:spLocks noChangeArrowheads="1"/>
          </p:cNvSpPr>
          <p:nvPr/>
        </p:nvSpPr>
        <p:spPr bwMode="blackWhite">
          <a:xfrm>
            <a:off x="1846264" y="4024204"/>
            <a:ext cx="18764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GB" sz="1200" i="1" dirty="0" err="1">
                <a:solidFill>
                  <a:srgbClr val="000000"/>
                </a:solidFill>
                <a:latin typeface="Tahoma" pitchFamily="34" charset="0"/>
                <a:cs typeface="Arial"/>
              </a:rPr>
              <a:t>e</a:t>
            </a:r>
            <a:r>
              <a:rPr lang="en-GB" sz="1200" dirty="0" err="1">
                <a:solidFill>
                  <a:srgbClr val="000000"/>
                </a:solidFill>
                <a:latin typeface="Tahoma" pitchFamily="34" charset="0"/>
                <a:cs typeface="Arial"/>
              </a:rPr>
              <a:t>MC</a:t>
            </a:r>
            <a:r>
              <a:rPr lang="en-GB" sz="1200" dirty="0">
                <a:solidFill>
                  <a:srgbClr val="000000"/>
                </a:solidFill>
                <a:latin typeface="Tahoma" pitchFamily="34" charset="0"/>
                <a:cs typeface="Arial"/>
              </a:rPr>
              <a:t> provides electronic Summaries of Product Characteristics </a:t>
            </a:r>
          </a:p>
        </p:txBody>
      </p:sp>
      <p:pic>
        <p:nvPicPr>
          <p:cNvPr id="32805" name="Picture 3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25614" y="3857625"/>
            <a:ext cx="2249487" cy="19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806" name="Line 40"/>
          <p:cNvSpPr>
            <a:spLocks noChangeShapeType="1"/>
          </p:cNvSpPr>
          <p:nvPr/>
        </p:nvSpPr>
        <p:spPr bwMode="blackWhite">
          <a:xfrm flipH="1">
            <a:off x="4003676" y="3433762"/>
            <a:ext cx="822325" cy="387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2807" name="Picture 41" descr="22178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505826" y="1371601"/>
            <a:ext cx="2530475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808" name="Line 42"/>
          <p:cNvSpPr>
            <a:spLocks noChangeShapeType="1"/>
          </p:cNvSpPr>
          <p:nvPr/>
        </p:nvSpPr>
        <p:spPr bwMode="blackWhite">
          <a:xfrm flipV="1">
            <a:off x="6904038" y="2890838"/>
            <a:ext cx="1498600" cy="4238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2809" name="Rectangle 43"/>
          <p:cNvSpPr>
            <a:spLocks noChangeArrowheads="1"/>
          </p:cNvSpPr>
          <p:nvPr/>
        </p:nvSpPr>
        <p:spPr bwMode="blackWhite">
          <a:xfrm>
            <a:off x="8664576" y="1809900"/>
            <a:ext cx="20034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GB" sz="1200" dirty="0">
                <a:solidFill>
                  <a:srgbClr val="000000"/>
                </a:solidFill>
                <a:latin typeface="Tahoma" pitchFamily="34" charset="0"/>
                <a:cs typeface="Arial"/>
              </a:rPr>
              <a:t>Compound Assay data for proteins and cytotoxicity</a:t>
            </a:r>
            <a:endParaRPr lang="en-US" sz="1200" dirty="0">
              <a:solidFill>
                <a:srgbClr val="000000"/>
              </a:solidFill>
              <a:latin typeface="Tahoma" pitchFamily="34" charset="0"/>
              <a:cs typeface="Arial"/>
            </a:endParaRPr>
          </a:p>
        </p:txBody>
      </p:sp>
      <p:sp>
        <p:nvSpPr>
          <p:cNvPr id="32810" name="Text Box 44"/>
          <p:cNvSpPr txBox="1">
            <a:spLocks noChangeArrowheads="1"/>
          </p:cNvSpPr>
          <p:nvPr/>
        </p:nvSpPr>
        <p:spPr bwMode="auto">
          <a:xfrm>
            <a:off x="2819400" y="6550224"/>
            <a:ext cx="4495800" cy="30777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400" dirty="0">
                <a:solidFill>
                  <a:srgbClr val="000000"/>
                </a:solidFill>
                <a:latin typeface="Times New Roman" pitchFamily="18" charset="0"/>
                <a:cs typeface="Arial"/>
              </a:rPr>
              <a:t>Modified from a slide provided by Julie Barnes, </a:t>
            </a:r>
            <a:r>
              <a:rPr lang="en-US" sz="1400" dirty="0" err="1">
                <a:solidFill>
                  <a:srgbClr val="000000"/>
                </a:solidFill>
                <a:latin typeface="Times New Roman" pitchFamily="18" charset="0"/>
                <a:cs typeface="Arial"/>
              </a:rPr>
              <a:t>Biowisdom</a:t>
            </a:r>
            <a:endParaRPr lang="en-US" sz="1400" dirty="0">
              <a:solidFill>
                <a:srgbClr val="000000"/>
              </a:solidFill>
              <a:latin typeface="Times New Roman" pitchFamily="18" charset="0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257800" y="2971801"/>
            <a:ext cx="1223412" cy="12003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Integrated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Chemical-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Bioactivity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649943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39240" y="1524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Chemicals associated therapeutically </a:t>
            </a:r>
            <a:br>
              <a:rPr lang="en-US" sz="3200" dirty="0"/>
            </a:br>
            <a:r>
              <a:rPr lang="en-US" sz="3200" dirty="0"/>
              <a:t>with the most diseases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048000" y="1417638"/>
          <a:ext cx="5867400" cy="487267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90725">
                  <a:extLst>
                    <a:ext uri="{9D8B030D-6E8A-4147-A177-3AD203B41FA5}">
                      <a16:colId xmlns:a16="http://schemas.microsoft.com/office/drawing/2014/main" val="34398908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604515957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28336082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2243336705"/>
                    </a:ext>
                  </a:extLst>
                </a:gridCol>
              </a:tblGrid>
              <a:tr h="2030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Chemical Name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Disease Count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Article Count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Clinical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Article Count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3282905625"/>
                  </a:ext>
                </a:extLst>
              </a:tr>
              <a:tr h="1353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Prednisolone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8472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1541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2643692239"/>
                  </a:ext>
                </a:extLst>
              </a:tr>
              <a:tr h="2030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Dexamethasone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1317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8386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1878442246"/>
                  </a:ext>
                </a:extLst>
              </a:tr>
              <a:tr h="1353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Prednisone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1162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8388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2223946245"/>
                  </a:ext>
                </a:extLst>
              </a:tr>
              <a:tr h="2030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Methylprednisolone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1135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6664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4018827667"/>
                  </a:ext>
                </a:extLst>
              </a:tr>
              <a:tr h="2030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Interferon-alpha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17323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4924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1996009065"/>
                  </a:ext>
                </a:extLst>
              </a:tr>
              <a:tr h="1353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Ascorbic Acid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3579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2647513853"/>
                  </a:ext>
                </a:extLst>
              </a:tr>
              <a:tr h="1353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Cyclosporine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6369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1099834072"/>
                  </a:ext>
                </a:extLst>
              </a:tr>
              <a:tr h="2030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Cyclophosphamide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11086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4155642255"/>
                  </a:ext>
                </a:extLst>
              </a:tr>
              <a:tr h="2030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Hydrocortisone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3472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640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3230717524"/>
                  </a:ext>
                </a:extLst>
              </a:tr>
              <a:tr h="1353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Methotrexate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12584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475117716"/>
                  </a:ext>
                </a:extLst>
              </a:tr>
              <a:tr h="676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Aspirin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9072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2890191911"/>
                  </a:ext>
                </a:extLst>
              </a:tr>
              <a:tr h="1353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Vitamin 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3621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819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2647654702"/>
                  </a:ext>
                </a:extLst>
              </a:tr>
              <a:tr h="1353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Heparin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8726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1416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3203091420"/>
                  </a:ext>
                </a:extLst>
              </a:tr>
              <a:tr h="2030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Immunoglobulin 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4844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918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3052347354"/>
                  </a:ext>
                </a:extLst>
              </a:tr>
              <a:tr h="1353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Indomethacin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4520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1113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681820750"/>
                  </a:ext>
                </a:extLst>
              </a:tr>
              <a:tr h="1353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Ethanol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4284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466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458443549"/>
                  </a:ext>
                </a:extLst>
              </a:tr>
              <a:tr h="1353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Lidocaine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3800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1185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1274434775"/>
                  </a:ext>
                </a:extLst>
              </a:tr>
              <a:tr h="1353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Doxycycline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977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1329900092"/>
                  </a:ext>
                </a:extLst>
              </a:tr>
              <a:tr h="1353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Acetylcysteine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2981104368"/>
                  </a:ext>
                </a:extLst>
              </a:tr>
              <a:tr h="15907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Adrenocorticotropic Hormone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4149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266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467528472"/>
                  </a:ext>
                </a:extLst>
              </a:tr>
              <a:tr h="1353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Propranolol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7079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1895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2291438762"/>
                  </a:ext>
                </a:extLst>
              </a:tr>
              <a:tr h="1353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Cortisone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3407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3766717956"/>
                  </a:ext>
                </a:extLst>
              </a:tr>
              <a:tr h="1353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Sirolimus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5132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987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1845342556"/>
                  </a:ext>
                </a:extLst>
              </a:tr>
              <a:tr h="1353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Tetracycline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670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077" marR="24077" marT="0" marB="0"/>
                </a:tc>
                <a:extLst>
                  <a:ext uri="{0D108BD9-81ED-4DB2-BD59-A6C34878D82A}">
                    <a16:rowId xmlns:a16="http://schemas.microsoft.com/office/drawing/2014/main" val="23102939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43C8D6B-4B79-4A2A-BBF9-265B310F834F}"/>
              </a:ext>
            </a:extLst>
          </p:cNvPr>
          <p:cNvSpPr txBox="1"/>
          <p:nvPr/>
        </p:nvSpPr>
        <p:spPr>
          <a:xfrm>
            <a:off x="2705100" y="3048000"/>
            <a:ext cx="6781800" cy="107721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Can you guess which diseases have the most drugs tried on them?</a:t>
            </a:r>
          </a:p>
        </p:txBody>
      </p:sp>
    </p:spTree>
    <p:extLst>
      <p:ext uri="{BB962C8B-B14F-4D97-AF65-F5344CB8AC3E}">
        <p14:creationId xmlns:p14="http://schemas.microsoft.com/office/powerpoint/2010/main" val="214853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1524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Disease – drug count from </a:t>
            </a:r>
            <a:br>
              <a:rPr lang="en-US" dirty="0"/>
            </a:br>
            <a:r>
              <a:rPr lang="en-US" dirty="0" err="1"/>
              <a:t>ReprofilingSet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644106" y="838200"/>
          <a:ext cx="5042694" cy="509759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163734">
                  <a:extLst>
                    <a:ext uri="{9D8B030D-6E8A-4147-A177-3AD203B41FA5}">
                      <a16:colId xmlns:a16="http://schemas.microsoft.com/office/drawing/2014/main" val="2880196342"/>
                    </a:ext>
                  </a:extLst>
                </a:gridCol>
                <a:gridCol w="915464">
                  <a:extLst>
                    <a:ext uri="{9D8B030D-6E8A-4147-A177-3AD203B41FA5}">
                      <a16:colId xmlns:a16="http://schemas.microsoft.com/office/drawing/2014/main" val="2673798854"/>
                    </a:ext>
                  </a:extLst>
                </a:gridCol>
                <a:gridCol w="963496">
                  <a:extLst>
                    <a:ext uri="{9D8B030D-6E8A-4147-A177-3AD203B41FA5}">
                      <a16:colId xmlns:a16="http://schemas.microsoft.com/office/drawing/2014/main" val="27084091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Disease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Count of drugs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Count of drugs studied clinically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06727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Neoplasms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4709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1897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68667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Breast Neoplasms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3373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1080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30847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Lung Neoplasms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3052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994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52664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Inflammation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2985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727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1007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Pain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2392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1290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36168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Neoplasms, Experimental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00975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Colonic Neoplasms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2206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85616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Adenocarcinoma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809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95535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Prostatic Neoplasms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2120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678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3734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Hypertension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1921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84121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Edema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1799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342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77141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Liver Neoplasms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1797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589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94877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Diabetes Mellitus, Experimental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1723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5317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Melanoma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1695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07341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Asthma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1669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06011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Ovarian Neoplasms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1586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573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27734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Myocardial Infarction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1575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88262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Brain Ischemia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331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493584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52600" y="1752601"/>
            <a:ext cx="144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Out of nearly 5,000 disease MeSH terms</a:t>
            </a:r>
          </a:p>
        </p:txBody>
      </p:sp>
    </p:spTree>
    <p:extLst>
      <p:ext uri="{BB962C8B-B14F-4D97-AF65-F5344CB8AC3E}">
        <p14:creationId xmlns:p14="http://schemas.microsoft.com/office/powerpoint/2010/main" val="3529383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008701-66E0-4BF5-8B5C-A89F2090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story of Caffeine</a:t>
            </a:r>
            <a:br>
              <a:rPr lang="en-US" dirty="0"/>
            </a:br>
            <a:r>
              <a:rPr lang="en-US" dirty="0"/>
              <a:t>Repurposing</a:t>
            </a:r>
          </a:p>
        </p:txBody>
      </p:sp>
      <p:pic>
        <p:nvPicPr>
          <p:cNvPr id="2050" name="Picture 2" descr="Image not found">
            <a:extLst>
              <a:ext uri="{FF2B5EF4-FFF2-40B4-BE49-F238E27FC236}">
                <a16:creationId xmlns:a16="http://schemas.microsoft.com/office/drawing/2014/main" id="{A11B580E-6041-4C99-9975-B0CA017E0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427" y="274638"/>
            <a:ext cx="1439862" cy="143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E6A4885-7ED4-4B6B-ABE6-51D03CFEE80A}"/>
              </a:ext>
            </a:extLst>
          </p:cNvPr>
          <p:cNvGraphicFramePr>
            <a:graphicFrameLocks/>
          </p:cNvGraphicFramePr>
          <p:nvPr/>
        </p:nvGraphicFramePr>
        <p:xfrm>
          <a:off x="2883694" y="1905001"/>
          <a:ext cx="6424613" cy="399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726D0CF7-72BF-4919-BA06-D0A65978F13A}"/>
              </a:ext>
            </a:extLst>
          </p:cNvPr>
          <p:cNvSpPr/>
          <p:nvPr/>
        </p:nvSpPr>
        <p:spPr>
          <a:xfrm rot="16200000">
            <a:off x="3086100" y="6040437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EBA87AB-B6EE-42D0-BC8B-29945C684CFA}"/>
              </a:ext>
            </a:extLst>
          </p:cNvPr>
          <p:cNvSpPr/>
          <p:nvPr/>
        </p:nvSpPr>
        <p:spPr>
          <a:xfrm rot="16200000">
            <a:off x="8905804" y="6065240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515D2-9B85-4F27-94DD-9BBCD40CE4CB}"/>
              </a:ext>
            </a:extLst>
          </p:cNvPr>
          <p:cNvSpPr txBox="1"/>
          <p:nvPr/>
        </p:nvSpPr>
        <p:spPr>
          <a:xfrm>
            <a:off x="4952999" y="2977158"/>
            <a:ext cx="22860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Over 350 diseases in which caffeine used / tried as treatment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73FC9-4D92-4C8E-9A77-E3A71FF41ACA}"/>
              </a:ext>
            </a:extLst>
          </p:cNvPr>
          <p:cNvSpPr txBox="1"/>
          <p:nvPr/>
        </p:nvSpPr>
        <p:spPr>
          <a:xfrm>
            <a:off x="4463358" y="6086476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Let’s take a look at some of them …</a:t>
            </a:r>
          </a:p>
        </p:txBody>
      </p:sp>
    </p:spTree>
    <p:extLst>
      <p:ext uri="{BB962C8B-B14F-4D97-AF65-F5344CB8AC3E}">
        <p14:creationId xmlns:p14="http://schemas.microsoft.com/office/powerpoint/2010/main" val="4249795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008701-66E0-4BF5-8B5C-A89F2090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Caffeine and 2018</a:t>
            </a:r>
          </a:p>
        </p:txBody>
      </p:sp>
      <p:pic>
        <p:nvPicPr>
          <p:cNvPr id="2050" name="Picture 2" descr="Image not found">
            <a:extLst>
              <a:ext uri="{FF2B5EF4-FFF2-40B4-BE49-F238E27FC236}">
                <a16:creationId xmlns:a16="http://schemas.microsoft.com/office/drawing/2014/main" id="{A11B580E-6041-4C99-9975-B0CA017E0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138679"/>
            <a:ext cx="1439862" cy="143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D44AF4-C926-4E77-AFD4-B02505C78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10"/>
          <a:stretch/>
        </p:blipFill>
        <p:spPr>
          <a:xfrm>
            <a:off x="2449151" y="1808807"/>
            <a:ext cx="6210300" cy="324038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488155E-2120-4B7A-80BA-66E5624B8408}"/>
              </a:ext>
            </a:extLst>
          </p:cNvPr>
          <p:cNvGrpSpPr/>
          <p:nvPr/>
        </p:nvGrpSpPr>
        <p:grpSpPr>
          <a:xfrm>
            <a:off x="1961584" y="4832472"/>
            <a:ext cx="6662408" cy="1153789"/>
            <a:chOff x="437584" y="4832471"/>
            <a:chExt cx="6662408" cy="11537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1942F3-7B6C-4BF5-941A-906DBCC0A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62" t="-4377" b="67251"/>
            <a:stretch/>
          </p:blipFill>
          <p:spPr>
            <a:xfrm>
              <a:off x="1003992" y="5180767"/>
              <a:ext cx="6096000" cy="228599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B3B48B-6EAB-4E78-A5A9-25EC3868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992" y="5405656"/>
              <a:ext cx="6096000" cy="228600"/>
            </a:xfrm>
            <a:prstGeom prst="rect">
              <a:avLst/>
            </a:prstGeom>
          </p:spPr>
        </p:pic>
        <p:sp>
          <p:nvSpPr>
            <p:cNvPr id="6" name="Explosion: 14 Points 5">
              <a:extLst>
                <a:ext uri="{FF2B5EF4-FFF2-40B4-BE49-F238E27FC236}">
                  <a16:creationId xmlns:a16="http://schemas.microsoft.com/office/drawing/2014/main" id="{B99AFAED-38E0-400B-A395-4434AC0B4B7D}"/>
                </a:ext>
              </a:extLst>
            </p:cNvPr>
            <p:cNvSpPr/>
            <p:nvPr/>
          </p:nvSpPr>
          <p:spPr>
            <a:xfrm>
              <a:off x="437584" y="4832471"/>
              <a:ext cx="2095500" cy="1153789"/>
            </a:xfrm>
            <a:prstGeom prst="irregularSeal2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81497D-BA14-4B24-9C02-50568739FA2D}"/>
              </a:ext>
            </a:extLst>
          </p:cNvPr>
          <p:cNvGrpSpPr/>
          <p:nvPr/>
        </p:nvGrpSpPr>
        <p:grpSpPr>
          <a:xfrm>
            <a:off x="1828800" y="2710116"/>
            <a:ext cx="7675252" cy="1244353"/>
            <a:chOff x="304800" y="2710115"/>
            <a:chExt cx="7675252" cy="12443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2184A6B-7E99-4840-912F-81F46613A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800" y="2710115"/>
              <a:ext cx="7675252" cy="124435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4A1BE8-E412-4B9C-81B0-80798FD192F5}"/>
                </a:ext>
              </a:extLst>
            </p:cNvPr>
            <p:cNvSpPr/>
            <p:nvPr/>
          </p:nvSpPr>
          <p:spPr>
            <a:xfrm>
              <a:off x="5029200" y="2895600"/>
              <a:ext cx="2667000" cy="762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FF3FFDA-2C13-4265-879B-F93A9F199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2132" y="824748"/>
            <a:ext cx="2512045" cy="2414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34DBBA-4000-450B-8DF2-8DEF21FC5D6B}"/>
              </a:ext>
            </a:extLst>
          </p:cNvPr>
          <p:cNvSpPr txBox="1"/>
          <p:nvPr/>
        </p:nvSpPr>
        <p:spPr>
          <a:xfrm>
            <a:off x="5859277" y="1672911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rgbClr val="000000"/>
                </a:solidFill>
                <a:latin typeface="Arial"/>
                <a:cs typeface="Arial"/>
              </a:rPr>
              <a:t>Enjoy!</a:t>
            </a:r>
          </a:p>
        </p:txBody>
      </p:sp>
    </p:spTree>
    <p:extLst>
      <p:ext uri="{BB962C8B-B14F-4D97-AF65-F5344CB8AC3E}">
        <p14:creationId xmlns:p14="http://schemas.microsoft.com/office/powerpoint/2010/main" val="393450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3E59-7792-CB04-02D1-F7C50D97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/>
          <a:lstStyle/>
          <a:p>
            <a:pPr algn="l"/>
            <a:r>
              <a:rPr lang="en-US" sz="4000" dirty="0"/>
              <a:t>Drug Repurposing: using existing drugs for new diseases</a:t>
            </a:r>
          </a:p>
        </p:txBody>
      </p:sp>
      <p:sp>
        <p:nvSpPr>
          <p:cNvPr id="4" name="AutoShape 2" descr="Drug repurposing cost, success rate and timeline vs de novo drug design">
            <a:extLst>
              <a:ext uri="{FF2B5EF4-FFF2-40B4-BE49-F238E27FC236}">
                <a16:creationId xmlns:a16="http://schemas.microsoft.com/office/drawing/2014/main" id="{1683362C-56D9-8C33-DC6A-FE4CA5A618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B97CD-68B3-0A70-41F9-191A3DEE5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585116"/>
            <a:ext cx="9265388" cy="4510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A996E1-2326-9DC2-68FE-D05A771B974F}"/>
              </a:ext>
            </a:extLst>
          </p:cNvPr>
          <p:cNvSpPr txBox="1"/>
          <p:nvPr/>
        </p:nvSpPr>
        <p:spPr>
          <a:xfrm>
            <a:off x="1600200" y="6019800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D4D4D"/>
                </a:solidFill>
                <a:effectLst/>
                <a:latin typeface="Elsevier Sans"/>
              </a:rPr>
              <a:t>Data source: https://doi.org/10.1016/j.csbj.2020.04.004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61CCD5-E66D-6DF6-2C81-78CE3313018F}"/>
              </a:ext>
            </a:extLst>
          </p:cNvPr>
          <p:cNvSpPr txBox="1"/>
          <p:nvPr/>
        </p:nvSpPr>
        <p:spPr>
          <a:xfrm>
            <a:off x="20664" y="6457997"/>
            <a:ext cx="844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Image source: https://www.elsevier.com/industry/drug-repurposing</a:t>
            </a:r>
          </a:p>
        </p:txBody>
      </p:sp>
    </p:spTree>
    <p:extLst>
      <p:ext uri="{BB962C8B-B14F-4D97-AF65-F5344CB8AC3E}">
        <p14:creationId xmlns:p14="http://schemas.microsoft.com/office/powerpoint/2010/main" val="3392414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3. Illness swollen and asleep.JPG" descr="3. Illness swollen and asleep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11712" r="25826" b="46582"/>
          <a:stretch/>
        </p:blipFill>
        <p:spPr>
          <a:xfrm>
            <a:off x="4179143" y="1185263"/>
            <a:ext cx="4218639" cy="481041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3853D-69FC-8A31-0055-F4C944B27384}"/>
              </a:ext>
            </a:extLst>
          </p:cNvPr>
          <p:cNvSpPr txBox="1">
            <a:spLocks/>
          </p:cNvSpPr>
          <p:nvPr/>
        </p:nvSpPr>
        <p:spPr>
          <a:xfrm>
            <a:off x="76200" y="-152400"/>
            <a:ext cx="10515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000" kern="0" dirty="0">
                <a:solidFill>
                  <a:schemeClr val="accent1">
                    <a:lumMod val="50000"/>
                  </a:schemeClr>
                </a:solidFill>
              </a:rPr>
              <a:t>An amazing story of one rare disease </a:t>
            </a:r>
          </a:p>
          <a:p>
            <a:pPr algn="l"/>
            <a:r>
              <a:rPr lang="en-US" sz="4000" kern="0" dirty="0">
                <a:solidFill>
                  <a:schemeClr val="accent1">
                    <a:lumMod val="50000"/>
                  </a:schemeClr>
                </a:solidFill>
              </a:rPr>
              <a:t>patient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A82305-80C9-5208-6F76-A2129EC363BE}"/>
              </a:ext>
            </a:extLst>
          </p:cNvPr>
          <p:cNvSpPr txBox="1"/>
          <p:nvPr/>
        </p:nvSpPr>
        <p:spPr>
          <a:xfrm>
            <a:off x="200186" y="6477000"/>
            <a:ext cx="3536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33CC33"/>
                </a:solidFill>
                <a:latin typeface="Arial"/>
                <a:cs typeface="Arial"/>
              </a:rPr>
              <a:t>Courtesy of Dr. David Fajgenbaum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35BA7-81CF-6641-F44C-071BEDA5E6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591"/>
          <a:stretch/>
        </p:blipFill>
        <p:spPr>
          <a:xfrm>
            <a:off x="509297" y="1118879"/>
            <a:ext cx="3696708" cy="487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F4DA54-EC7C-7AAB-F82B-BBACB248F7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15"/>
          <a:stretch/>
        </p:blipFill>
        <p:spPr>
          <a:xfrm>
            <a:off x="8339704" y="1143000"/>
            <a:ext cx="3318896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573C006-C561-391E-BFC3-0A26938C01E7}"/>
              </a:ext>
            </a:extLst>
          </p:cNvPr>
          <p:cNvSpPr txBox="1"/>
          <p:nvPr/>
        </p:nvSpPr>
        <p:spPr>
          <a:xfrm>
            <a:off x="3834876" y="5063435"/>
            <a:ext cx="4453825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defRPr/>
            </a:pPr>
            <a:r>
              <a:rPr lang="en-US" sz="2667" dirty="0">
                <a:solidFill>
                  <a:srgbClr val="152B5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Idiopathic multicentric Castleman 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8E7DC-7910-428A-87D8-61CEBD1BDEAB}"/>
              </a:ext>
            </a:extLst>
          </p:cNvPr>
          <p:cNvSpPr txBox="1"/>
          <p:nvPr/>
        </p:nvSpPr>
        <p:spPr>
          <a:xfrm>
            <a:off x="5659358" y="-167572"/>
            <a:ext cx="8931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>
              <a:defRPr/>
            </a:pPr>
            <a:r>
              <a:rPr lang="en-US" sz="12000" b="1" dirty="0">
                <a:solidFill>
                  <a:srgbClr val="152B5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2A7DB8-B9D4-2271-EF4E-6FD339688414}"/>
              </a:ext>
            </a:extLst>
          </p:cNvPr>
          <p:cNvSpPr txBox="1"/>
          <p:nvPr/>
        </p:nvSpPr>
        <p:spPr>
          <a:xfrm>
            <a:off x="7899346" y="2796385"/>
            <a:ext cx="1977485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defRPr/>
            </a:pPr>
            <a:r>
              <a:rPr lang="en-US" sz="2667" dirty="0">
                <a:solidFill>
                  <a:srgbClr val="152B5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 cell</a:t>
            </a:r>
          </a:p>
          <a:p>
            <a:pPr algn="ctr" defTabSz="609585">
              <a:defRPr/>
            </a:pPr>
            <a:r>
              <a:rPr lang="en-US" sz="2667" dirty="0">
                <a:solidFill>
                  <a:srgbClr val="152B5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activation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F2CB16-5673-7C48-6E2E-B13502EA97BD}"/>
              </a:ext>
            </a:extLst>
          </p:cNvPr>
          <p:cNvSpPr txBox="1"/>
          <p:nvPr/>
        </p:nvSpPr>
        <p:spPr>
          <a:xfrm>
            <a:off x="2239804" y="2835156"/>
            <a:ext cx="1977485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defRPr/>
            </a:pPr>
            <a:r>
              <a:rPr lang="en-US" sz="2667" dirty="0">
                <a:solidFill>
                  <a:srgbClr val="152B5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Elevated cytokines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1DBE55-56D6-5887-A25C-436777B297DB}"/>
              </a:ext>
            </a:extLst>
          </p:cNvPr>
          <p:cNvSpPr txBox="1"/>
          <p:nvPr/>
        </p:nvSpPr>
        <p:spPr>
          <a:xfrm>
            <a:off x="5114885" y="2813080"/>
            <a:ext cx="18114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defRPr/>
            </a:pPr>
            <a:r>
              <a:rPr lang="en-US" sz="2667" dirty="0">
                <a:solidFill>
                  <a:srgbClr val="152B5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Increased VEGF</a:t>
            </a: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919C6456-8113-E613-AF21-41DA401BC6DF}"/>
              </a:ext>
            </a:extLst>
          </p:cNvPr>
          <p:cNvSpPr/>
          <p:nvPr/>
        </p:nvSpPr>
        <p:spPr>
          <a:xfrm flipH="1">
            <a:off x="3558554" y="1800130"/>
            <a:ext cx="1696492" cy="1004060"/>
          </a:xfrm>
          <a:prstGeom prst="line">
            <a:avLst/>
          </a:prstGeom>
          <a:ln w="76200">
            <a:solidFill>
              <a:srgbClr val="152B54"/>
            </a:solidFill>
            <a:miter lim="400000"/>
            <a:tailEnd type="stealth"/>
          </a:ln>
        </p:spPr>
        <p:txBody>
          <a:bodyPr lIns="25400" tIns="25400" rIns="25400" bIns="25400" anchor="ctr"/>
          <a:lstStyle/>
          <a:p>
            <a:pPr algn="ctr" defTabSz="1219139" hangingPunct="0">
              <a:defRPr/>
            </a:pPr>
            <a:endParaRPr sz="1200" kern="0" dirty="0">
              <a:solidFill>
                <a:srgbClr val="152B5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4DE1F941-992F-38C6-2F09-51206A120387}"/>
              </a:ext>
            </a:extLst>
          </p:cNvPr>
          <p:cNvSpPr/>
          <p:nvPr/>
        </p:nvSpPr>
        <p:spPr>
          <a:xfrm flipH="1">
            <a:off x="6096000" y="1776268"/>
            <a:ext cx="0" cy="1020117"/>
          </a:xfrm>
          <a:prstGeom prst="line">
            <a:avLst/>
          </a:prstGeom>
          <a:ln w="76200">
            <a:solidFill>
              <a:srgbClr val="152B54"/>
            </a:solidFill>
            <a:miter lim="400000"/>
            <a:tailEnd type="stealth"/>
          </a:ln>
        </p:spPr>
        <p:txBody>
          <a:bodyPr lIns="25400" tIns="25400" rIns="25400" bIns="25400" anchor="ctr"/>
          <a:lstStyle/>
          <a:p>
            <a:pPr algn="ctr" defTabSz="1219139" hangingPunct="0">
              <a:defRPr/>
            </a:pPr>
            <a:endParaRPr sz="1200" kern="0" dirty="0">
              <a:solidFill>
                <a:srgbClr val="152B5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29C9183B-F840-3EB4-20E8-5877D0979A2A}"/>
              </a:ext>
            </a:extLst>
          </p:cNvPr>
          <p:cNvSpPr/>
          <p:nvPr/>
        </p:nvSpPr>
        <p:spPr>
          <a:xfrm>
            <a:off x="6852590" y="1816187"/>
            <a:ext cx="1696493" cy="1004060"/>
          </a:xfrm>
          <a:prstGeom prst="line">
            <a:avLst/>
          </a:prstGeom>
          <a:ln w="76200">
            <a:solidFill>
              <a:srgbClr val="152B54"/>
            </a:solidFill>
            <a:miter lim="400000"/>
            <a:tailEnd type="stealth"/>
          </a:ln>
        </p:spPr>
        <p:txBody>
          <a:bodyPr lIns="25400" tIns="25400" rIns="25400" bIns="25400" anchor="ctr"/>
          <a:lstStyle/>
          <a:p>
            <a:pPr algn="ctr" defTabSz="1219139" hangingPunct="0">
              <a:defRPr/>
            </a:pPr>
            <a:endParaRPr sz="1200" kern="0" dirty="0">
              <a:solidFill>
                <a:srgbClr val="152B5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F3E776BD-BD4D-FF08-82FC-E4B3211FB4C1}"/>
              </a:ext>
            </a:extLst>
          </p:cNvPr>
          <p:cNvSpPr/>
          <p:nvPr/>
        </p:nvSpPr>
        <p:spPr>
          <a:xfrm flipH="1">
            <a:off x="7899345" y="3872765"/>
            <a:ext cx="983144" cy="1079691"/>
          </a:xfrm>
          <a:prstGeom prst="line">
            <a:avLst/>
          </a:prstGeom>
          <a:ln w="76200">
            <a:solidFill>
              <a:srgbClr val="152B54"/>
            </a:solidFill>
            <a:miter lim="400000"/>
            <a:tailEnd type="stealth"/>
          </a:ln>
        </p:spPr>
        <p:txBody>
          <a:bodyPr lIns="25400" tIns="25400" rIns="25400" bIns="25400" anchor="ctr"/>
          <a:lstStyle/>
          <a:p>
            <a:pPr algn="ctr" defTabSz="1219139" hangingPunct="0">
              <a:defRPr/>
            </a:pPr>
            <a:endParaRPr sz="1200" kern="0" dirty="0">
              <a:solidFill>
                <a:srgbClr val="152B5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9D8D40F3-2361-22A2-960E-2D5061A2EB2C}"/>
              </a:ext>
            </a:extLst>
          </p:cNvPr>
          <p:cNvSpPr/>
          <p:nvPr/>
        </p:nvSpPr>
        <p:spPr>
          <a:xfrm flipH="1">
            <a:off x="6096000" y="3949559"/>
            <a:ext cx="0" cy="1020117"/>
          </a:xfrm>
          <a:prstGeom prst="line">
            <a:avLst/>
          </a:prstGeom>
          <a:ln w="76200">
            <a:solidFill>
              <a:srgbClr val="152B54"/>
            </a:solidFill>
            <a:miter lim="400000"/>
            <a:tailEnd type="stealth"/>
          </a:ln>
        </p:spPr>
        <p:txBody>
          <a:bodyPr lIns="25400" tIns="25400" rIns="25400" bIns="25400" anchor="ctr"/>
          <a:lstStyle/>
          <a:p>
            <a:pPr algn="ctr" defTabSz="1219139" hangingPunct="0">
              <a:defRPr/>
            </a:pPr>
            <a:endParaRPr sz="1200" kern="0" dirty="0">
              <a:solidFill>
                <a:srgbClr val="152B5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CB3053A2-9CC9-83FC-7781-4CAB618F9942}"/>
              </a:ext>
            </a:extLst>
          </p:cNvPr>
          <p:cNvSpPr/>
          <p:nvPr/>
        </p:nvSpPr>
        <p:spPr>
          <a:xfrm>
            <a:off x="3234146" y="3889983"/>
            <a:ext cx="983141" cy="1079692"/>
          </a:xfrm>
          <a:prstGeom prst="line">
            <a:avLst/>
          </a:prstGeom>
          <a:ln w="76200">
            <a:solidFill>
              <a:srgbClr val="152B54"/>
            </a:solidFill>
            <a:miter lim="400000"/>
            <a:tailEnd type="stealth"/>
          </a:ln>
        </p:spPr>
        <p:txBody>
          <a:bodyPr lIns="25400" tIns="25400" rIns="25400" bIns="25400" anchor="ctr"/>
          <a:lstStyle/>
          <a:p>
            <a:pPr algn="ctr" defTabSz="1219139" hangingPunct="0">
              <a:defRPr/>
            </a:pPr>
            <a:endParaRPr sz="1200" kern="0" dirty="0">
              <a:solidFill>
                <a:srgbClr val="152B5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2689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573C006-C561-391E-BFC3-0A26938C01E7}"/>
              </a:ext>
            </a:extLst>
          </p:cNvPr>
          <p:cNvSpPr txBox="1"/>
          <p:nvPr/>
        </p:nvSpPr>
        <p:spPr>
          <a:xfrm>
            <a:off x="3834876" y="5063435"/>
            <a:ext cx="4453825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defRPr/>
            </a:pPr>
            <a:r>
              <a:rPr lang="en-US" sz="2667" dirty="0">
                <a:solidFill>
                  <a:srgbClr val="152B5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Idiopathic multicentric Castleman disease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2A7DB8-B9D4-2271-EF4E-6FD339688414}"/>
              </a:ext>
            </a:extLst>
          </p:cNvPr>
          <p:cNvSpPr txBox="1"/>
          <p:nvPr/>
        </p:nvSpPr>
        <p:spPr>
          <a:xfrm>
            <a:off x="7899346" y="2796385"/>
            <a:ext cx="1977485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defRPr/>
            </a:pPr>
            <a:r>
              <a:rPr lang="en-US" sz="2667" dirty="0">
                <a:solidFill>
                  <a:srgbClr val="152B5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 cell</a:t>
            </a:r>
          </a:p>
          <a:p>
            <a:pPr algn="ctr" defTabSz="609585">
              <a:defRPr/>
            </a:pPr>
            <a:r>
              <a:rPr lang="en-US" sz="2667" dirty="0">
                <a:solidFill>
                  <a:srgbClr val="152B5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activation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F2CB16-5673-7C48-6E2E-B13502EA97BD}"/>
              </a:ext>
            </a:extLst>
          </p:cNvPr>
          <p:cNvSpPr txBox="1"/>
          <p:nvPr/>
        </p:nvSpPr>
        <p:spPr>
          <a:xfrm>
            <a:off x="2239804" y="2835156"/>
            <a:ext cx="1977485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defRPr/>
            </a:pPr>
            <a:r>
              <a:rPr lang="en-US" sz="2667" dirty="0">
                <a:solidFill>
                  <a:srgbClr val="152B5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Elevated cytokines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1DBE55-56D6-5887-A25C-436777B297DB}"/>
              </a:ext>
            </a:extLst>
          </p:cNvPr>
          <p:cNvSpPr txBox="1"/>
          <p:nvPr/>
        </p:nvSpPr>
        <p:spPr>
          <a:xfrm>
            <a:off x="5114885" y="2813080"/>
            <a:ext cx="18114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defRPr/>
            </a:pPr>
            <a:r>
              <a:rPr lang="en-US" sz="2667" dirty="0">
                <a:solidFill>
                  <a:srgbClr val="152B5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Increased VEGF</a:t>
            </a: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919C6456-8113-E613-AF21-41DA401BC6DF}"/>
              </a:ext>
            </a:extLst>
          </p:cNvPr>
          <p:cNvSpPr/>
          <p:nvPr/>
        </p:nvSpPr>
        <p:spPr>
          <a:xfrm flipH="1">
            <a:off x="3558554" y="1800130"/>
            <a:ext cx="1696492" cy="1004060"/>
          </a:xfrm>
          <a:prstGeom prst="line">
            <a:avLst/>
          </a:prstGeom>
          <a:ln w="76200">
            <a:solidFill>
              <a:srgbClr val="152B54"/>
            </a:solidFill>
            <a:miter lim="400000"/>
            <a:tailEnd type="stealth"/>
          </a:ln>
        </p:spPr>
        <p:txBody>
          <a:bodyPr lIns="25400" tIns="25400" rIns="25400" bIns="25400" anchor="ctr"/>
          <a:lstStyle/>
          <a:p>
            <a:pPr algn="ctr" defTabSz="1219139" hangingPunct="0">
              <a:defRPr/>
            </a:pPr>
            <a:endParaRPr sz="1200" kern="0" dirty="0">
              <a:solidFill>
                <a:srgbClr val="152B5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4DE1F941-992F-38C6-2F09-51206A120387}"/>
              </a:ext>
            </a:extLst>
          </p:cNvPr>
          <p:cNvSpPr/>
          <p:nvPr/>
        </p:nvSpPr>
        <p:spPr>
          <a:xfrm flipH="1">
            <a:off x="6096000" y="1776268"/>
            <a:ext cx="0" cy="1020117"/>
          </a:xfrm>
          <a:prstGeom prst="line">
            <a:avLst/>
          </a:prstGeom>
          <a:ln w="76200">
            <a:solidFill>
              <a:srgbClr val="152B54"/>
            </a:solidFill>
            <a:miter lim="400000"/>
            <a:tailEnd type="stealth"/>
          </a:ln>
        </p:spPr>
        <p:txBody>
          <a:bodyPr lIns="25400" tIns="25400" rIns="25400" bIns="25400" anchor="ctr"/>
          <a:lstStyle/>
          <a:p>
            <a:pPr algn="ctr" defTabSz="1219139" hangingPunct="0">
              <a:defRPr/>
            </a:pPr>
            <a:endParaRPr sz="1200" kern="0" dirty="0">
              <a:solidFill>
                <a:srgbClr val="152B5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29C9183B-F840-3EB4-20E8-5877D0979A2A}"/>
              </a:ext>
            </a:extLst>
          </p:cNvPr>
          <p:cNvSpPr/>
          <p:nvPr/>
        </p:nvSpPr>
        <p:spPr>
          <a:xfrm>
            <a:off x="6852590" y="1816187"/>
            <a:ext cx="1696493" cy="1004060"/>
          </a:xfrm>
          <a:prstGeom prst="line">
            <a:avLst/>
          </a:prstGeom>
          <a:ln w="76200">
            <a:solidFill>
              <a:srgbClr val="152B54"/>
            </a:solidFill>
            <a:miter lim="400000"/>
            <a:tailEnd type="stealth"/>
          </a:ln>
        </p:spPr>
        <p:txBody>
          <a:bodyPr lIns="25400" tIns="25400" rIns="25400" bIns="25400" anchor="ctr"/>
          <a:lstStyle/>
          <a:p>
            <a:pPr algn="ctr" defTabSz="1219139" hangingPunct="0">
              <a:defRPr/>
            </a:pPr>
            <a:endParaRPr sz="1200" kern="0" dirty="0">
              <a:solidFill>
                <a:srgbClr val="152B5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F3E776BD-BD4D-FF08-82FC-E4B3211FB4C1}"/>
              </a:ext>
            </a:extLst>
          </p:cNvPr>
          <p:cNvSpPr/>
          <p:nvPr/>
        </p:nvSpPr>
        <p:spPr>
          <a:xfrm flipH="1">
            <a:off x="7899345" y="3872765"/>
            <a:ext cx="983144" cy="1079691"/>
          </a:xfrm>
          <a:prstGeom prst="line">
            <a:avLst/>
          </a:prstGeom>
          <a:ln w="76200">
            <a:solidFill>
              <a:srgbClr val="152B54"/>
            </a:solidFill>
            <a:miter lim="400000"/>
            <a:tailEnd type="stealth"/>
          </a:ln>
        </p:spPr>
        <p:txBody>
          <a:bodyPr lIns="25400" tIns="25400" rIns="25400" bIns="25400" anchor="ctr"/>
          <a:lstStyle/>
          <a:p>
            <a:pPr algn="ctr" defTabSz="1219139" hangingPunct="0">
              <a:defRPr/>
            </a:pPr>
            <a:endParaRPr sz="1200" kern="0" dirty="0">
              <a:solidFill>
                <a:srgbClr val="152B5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9D8D40F3-2361-22A2-960E-2D5061A2EB2C}"/>
              </a:ext>
            </a:extLst>
          </p:cNvPr>
          <p:cNvSpPr/>
          <p:nvPr/>
        </p:nvSpPr>
        <p:spPr>
          <a:xfrm flipH="1">
            <a:off x="6096000" y="3949559"/>
            <a:ext cx="0" cy="1020117"/>
          </a:xfrm>
          <a:prstGeom prst="line">
            <a:avLst/>
          </a:prstGeom>
          <a:ln w="76200">
            <a:solidFill>
              <a:srgbClr val="152B54"/>
            </a:solidFill>
            <a:miter lim="400000"/>
            <a:tailEnd type="stealth"/>
          </a:ln>
        </p:spPr>
        <p:txBody>
          <a:bodyPr lIns="25400" tIns="25400" rIns="25400" bIns="25400" anchor="ctr"/>
          <a:lstStyle/>
          <a:p>
            <a:pPr algn="ctr" defTabSz="1219139" hangingPunct="0">
              <a:defRPr/>
            </a:pPr>
            <a:endParaRPr sz="1200" kern="0" dirty="0">
              <a:solidFill>
                <a:srgbClr val="152B5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CB3053A2-9CC9-83FC-7781-4CAB618F9942}"/>
              </a:ext>
            </a:extLst>
          </p:cNvPr>
          <p:cNvSpPr/>
          <p:nvPr/>
        </p:nvSpPr>
        <p:spPr>
          <a:xfrm>
            <a:off x="3234146" y="3889983"/>
            <a:ext cx="983141" cy="1079692"/>
          </a:xfrm>
          <a:prstGeom prst="line">
            <a:avLst/>
          </a:prstGeom>
          <a:ln w="76200">
            <a:solidFill>
              <a:srgbClr val="152B54"/>
            </a:solidFill>
            <a:miter lim="400000"/>
            <a:tailEnd type="stealth"/>
          </a:ln>
        </p:spPr>
        <p:txBody>
          <a:bodyPr lIns="25400" tIns="25400" rIns="25400" bIns="25400" anchor="ctr"/>
          <a:lstStyle/>
          <a:p>
            <a:pPr algn="ctr" defTabSz="1219139" hangingPunct="0">
              <a:defRPr/>
            </a:pPr>
            <a:endParaRPr sz="1200" kern="0" dirty="0">
              <a:solidFill>
                <a:srgbClr val="152B5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07E1CF-96E1-F25D-231F-2FFCA28EFFBD}"/>
              </a:ext>
            </a:extLst>
          </p:cNvPr>
          <p:cNvSpPr txBox="1"/>
          <p:nvPr/>
        </p:nvSpPr>
        <p:spPr>
          <a:xfrm>
            <a:off x="2544391" y="469762"/>
            <a:ext cx="71032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>
              <a:defRPr/>
            </a:pPr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mTOR? Sirolimus?!!!</a:t>
            </a:r>
          </a:p>
        </p:txBody>
      </p:sp>
    </p:spTree>
    <p:extLst>
      <p:ext uri="{BB962C8B-B14F-4D97-AF65-F5344CB8AC3E}">
        <p14:creationId xmlns:p14="http://schemas.microsoft.com/office/powerpoint/2010/main" val="1257693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525A72-FAE4-D442-B4A4-23B3BB16DA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23" r="62792" b="55348"/>
          <a:stretch/>
        </p:blipFill>
        <p:spPr>
          <a:xfrm>
            <a:off x="917108" y="2827723"/>
            <a:ext cx="2386961" cy="40302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DFD1D7-E734-4143-B143-E94537F92D79}"/>
              </a:ext>
            </a:extLst>
          </p:cNvPr>
          <p:cNvSpPr/>
          <p:nvPr/>
        </p:nvSpPr>
        <p:spPr>
          <a:xfrm>
            <a:off x="2544229" y="998011"/>
            <a:ext cx="512064" cy="4677271"/>
          </a:xfrm>
          <a:prstGeom prst="rect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4975E-467A-BE44-89E9-9309084A5215}"/>
              </a:ext>
            </a:extLst>
          </p:cNvPr>
          <p:cNvSpPr txBox="1"/>
          <p:nvPr/>
        </p:nvSpPr>
        <p:spPr>
          <a:xfrm>
            <a:off x="251066" y="228600"/>
            <a:ext cx="4694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defRPr/>
            </a:pPr>
            <a:r>
              <a:rPr lang="en-US" sz="3600" b="1" dirty="0">
                <a:solidFill>
                  <a:prstClr val="black"/>
                </a:solidFill>
                <a:latin typeface="Calibri" panose="020F0502020204030204"/>
              </a:rPr>
              <a:t>&gt;10 years in Remission!</a:t>
            </a:r>
          </a:p>
        </p:txBody>
      </p:sp>
      <p:pic>
        <p:nvPicPr>
          <p:cNvPr id="3" name="Google Shape;535;p17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B0BC29B1-567B-6A16-2003-5B998AEECA35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7968" y="3632199"/>
            <a:ext cx="6739264" cy="2352179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srgbClr val="333333">
                <a:alpha val="40000"/>
              </a:srgbClr>
            </a:outerShdw>
          </a:effectLst>
        </p:spPr>
      </p:pic>
      <p:pic>
        <p:nvPicPr>
          <p:cNvPr id="9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1C1B545D-72E3-585E-50DE-336C40342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969" y="979062"/>
            <a:ext cx="6408372" cy="2485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2A67FF-791F-B248-A14D-231C1F7A1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191" y="158792"/>
            <a:ext cx="6999207" cy="6540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FDE0F4-6E70-DB52-D918-555070706454}"/>
              </a:ext>
            </a:extLst>
          </p:cNvPr>
          <p:cNvSpPr txBox="1"/>
          <p:nvPr/>
        </p:nvSpPr>
        <p:spPr>
          <a:xfrm>
            <a:off x="2558698" y="6324519"/>
            <a:ext cx="2386961" cy="517962"/>
          </a:xfrm>
          <a:prstGeom prst="rect">
            <a:avLst/>
          </a:prstGeom>
          <a:solidFill>
            <a:schemeClr val="bg1"/>
          </a:solidFill>
        </p:spPr>
        <p:txBody>
          <a:bodyPr wrap="square" tIns="60960" rtlCol="0">
            <a:spAutoFit/>
          </a:bodyPr>
          <a:lstStyle/>
          <a:p>
            <a:pPr defTabSz="914377"/>
            <a:r>
              <a:rPr lang="en-US" sz="1333" dirty="0">
                <a:solidFill>
                  <a:srgbClr val="00224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Fajgenbaum et al. JCI. 2019.</a:t>
            </a:r>
          </a:p>
          <a:p>
            <a:pPr defTabSz="914377"/>
            <a:r>
              <a:rPr lang="en-US" sz="1333" dirty="0">
                <a:solidFill>
                  <a:srgbClr val="00224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Pai et al. JCI Insight. 2020.</a:t>
            </a:r>
          </a:p>
        </p:txBody>
      </p:sp>
    </p:spTree>
    <p:extLst>
      <p:ext uri="{BB962C8B-B14F-4D97-AF65-F5344CB8AC3E}">
        <p14:creationId xmlns:p14="http://schemas.microsoft.com/office/powerpoint/2010/main" val="125752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7F7298-994C-F232-5C81-C4B033F1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6" r="3096"/>
          <a:stretch/>
        </p:blipFill>
        <p:spPr>
          <a:xfrm>
            <a:off x="1" y="0"/>
            <a:ext cx="1259474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58DCE9-21A2-F96E-C27C-35E99EF43838}"/>
              </a:ext>
            </a:extLst>
          </p:cNvPr>
          <p:cNvSpPr/>
          <p:nvPr/>
        </p:nvSpPr>
        <p:spPr>
          <a:xfrm>
            <a:off x="-48009" y="2434686"/>
            <a:ext cx="12690764" cy="1714751"/>
          </a:xfrm>
          <a:prstGeom prst="rect">
            <a:avLst/>
          </a:prstGeom>
          <a:solidFill>
            <a:srgbClr val="162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Google Shape;191;p36">
            <a:extLst>
              <a:ext uri="{FF2B5EF4-FFF2-40B4-BE49-F238E27FC236}">
                <a16:creationId xmlns:a16="http://schemas.microsoft.com/office/drawing/2014/main" id="{FECCE18F-BA28-5A02-3807-D05C7ACDD039}"/>
              </a:ext>
            </a:extLst>
          </p:cNvPr>
          <p:cNvSpPr txBox="1">
            <a:spLocks/>
          </p:cNvSpPr>
          <p:nvPr/>
        </p:nvSpPr>
        <p:spPr>
          <a:xfrm flipH="1">
            <a:off x="-119" y="2434686"/>
            <a:ext cx="12594747" cy="17147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pPr algn="ctr" defTabSz="914377">
              <a:defRPr/>
            </a:pPr>
            <a:r>
              <a:rPr lang="en-US" b="1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many cures sit on the pharmacy shelf…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DC055-3613-F838-18A3-FD7A6DCB2B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78" t="79798" r="37018" b="3232"/>
          <a:stretch/>
        </p:blipFill>
        <p:spPr>
          <a:xfrm>
            <a:off x="7315200" y="5420341"/>
            <a:ext cx="738909" cy="1163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0833F2-340D-6A3C-87EF-FB2686F0488D}"/>
              </a:ext>
            </a:extLst>
          </p:cNvPr>
          <p:cNvSpPr txBox="1"/>
          <p:nvPr/>
        </p:nvSpPr>
        <p:spPr>
          <a:xfrm>
            <a:off x="200186" y="6477000"/>
            <a:ext cx="3536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33CC33"/>
                </a:solidFill>
                <a:latin typeface="Arial"/>
                <a:cs typeface="Arial"/>
              </a:rPr>
              <a:t>Courtesy of Dr. David Fajgenbaum</a:t>
            </a:r>
          </a:p>
        </p:txBody>
      </p:sp>
    </p:spTree>
    <p:extLst>
      <p:ext uri="{BB962C8B-B14F-4D97-AF65-F5344CB8AC3E}">
        <p14:creationId xmlns:p14="http://schemas.microsoft.com/office/powerpoint/2010/main" val="196792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Data Science Workflow (Wikipedia)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133" y="1261601"/>
            <a:ext cx="7323368" cy="5492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426E1F2-D603-B4D1-4F21-BA2E37F00C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68" b="1357"/>
          <a:stretch/>
        </p:blipFill>
        <p:spPr>
          <a:xfrm>
            <a:off x="21" y="1282"/>
            <a:ext cx="12191980" cy="6856719"/>
          </a:xfrm>
          <a:prstGeom prst="rect">
            <a:avLst/>
          </a:prstGeom>
        </p:spPr>
      </p:pic>
      <p:sp>
        <p:nvSpPr>
          <p:cNvPr id="4" name="Google Shape;191;p36">
            <a:extLst>
              <a:ext uri="{FF2B5EF4-FFF2-40B4-BE49-F238E27FC236}">
                <a16:creationId xmlns:a16="http://schemas.microsoft.com/office/drawing/2014/main" id="{CB20B93C-4F56-71C9-B2AE-81EF64006AC9}"/>
              </a:ext>
            </a:extLst>
          </p:cNvPr>
          <p:cNvSpPr txBox="1">
            <a:spLocks/>
          </p:cNvSpPr>
          <p:nvPr/>
        </p:nvSpPr>
        <p:spPr>
          <a:xfrm flipH="1">
            <a:off x="1246910" y="2434686"/>
            <a:ext cx="10654145" cy="17147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pPr defTabSz="914377">
              <a:defRPr/>
            </a:pPr>
            <a:r>
              <a:rPr lang="en-US" b="1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…while the data able to link these drugs and diseases hide in plain sight?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C526F6-86DB-F1C4-8219-6F6AA3698F9E}"/>
              </a:ext>
            </a:extLst>
          </p:cNvPr>
          <p:cNvSpPr txBox="1"/>
          <p:nvPr/>
        </p:nvSpPr>
        <p:spPr>
          <a:xfrm>
            <a:off x="200186" y="6477000"/>
            <a:ext cx="3536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33CC33"/>
                </a:solidFill>
                <a:latin typeface="Arial"/>
                <a:cs typeface="Arial"/>
              </a:rPr>
              <a:t>Courtesy of Dr. David Fajgenbaum</a:t>
            </a:r>
          </a:p>
        </p:txBody>
      </p:sp>
    </p:spTree>
    <p:extLst>
      <p:ext uri="{BB962C8B-B14F-4D97-AF65-F5344CB8AC3E}">
        <p14:creationId xmlns:p14="http://schemas.microsoft.com/office/powerpoint/2010/main" val="3436030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FE38CD7-9694-80C1-D143-A3B07D64F5C2}"/>
              </a:ext>
            </a:extLst>
          </p:cNvPr>
          <p:cNvSpPr/>
          <p:nvPr/>
        </p:nvSpPr>
        <p:spPr>
          <a:xfrm>
            <a:off x="5764601" y="3893639"/>
            <a:ext cx="518036" cy="22204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Google Shape;191;p36">
            <a:extLst>
              <a:ext uri="{FF2B5EF4-FFF2-40B4-BE49-F238E27FC236}">
                <a16:creationId xmlns:a16="http://schemas.microsoft.com/office/drawing/2014/main" id="{FF48F19E-960F-A990-4FE4-E1D8E28AD8AB}"/>
              </a:ext>
            </a:extLst>
          </p:cNvPr>
          <p:cNvSpPr txBox="1">
            <a:spLocks/>
          </p:cNvSpPr>
          <p:nvPr/>
        </p:nvSpPr>
        <p:spPr>
          <a:xfrm flipH="1">
            <a:off x="36181" y="-114354"/>
            <a:ext cx="10056339" cy="17747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Many existing medicines already have data supporting their use in other diseases, but they aren’t being pursued due to systemic barriers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defTabSz="914377">
              <a:lnSpc>
                <a:spcPct val="120000"/>
              </a:lnSpc>
              <a:defRPr/>
            </a:pPr>
            <a:endParaRPr lang="en-US" sz="2800" dirty="0">
              <a:solidFill>
                <a:schemeClr val="accent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defTabSz="914377">
              <a:lnSpc>
                <a:spcPct val="120000"/>
              </a:lnSpc>
              <a:defRPr/>
            </a:pPr>
            <a:endParaRPr lang="en-US" sz="2800" dirty="0">
              <a:solidFill>
                <a:schemeClr val="accent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defTabSz="914377">
              <a:lnSpc>
                <a:spcPct val="120000"/>
              </a:lnSpc>
              <a:defRPr/>
            </a:pPr>
            <a:endParaRPr lang="en-US" sz="2800" b="1" dirty="0">
              <a:solidFill>
                <a:schemeClr val="accent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Google Shape;191;p36">
            <a:extLst>
              <a:ext uri="{FF2B5EF4-FFF2-40B4-BE49-F238E27FC236}">
                <a16:creationId xmlns:a16="http://schemas.microsoft.com/office/drawing/2014/main" id="{B163892D-545D-BDE6-FD56-92F3CDF136EF}"/>
              </a:ext>
            </a:extLst>
          </p:cNvPr>
          <p:cNvSpPr txBox="1">
            <a:spLocks/>
          </p:cNvSpPr>
          <p:nvPr/>
        </p:nvSpPr>
        <p:spPr>
          <a:xfrm flipH="1">
            <a:off x="4958545" y="5355275"/>
            <a:ext cx="7013176" cy="178703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pPr defTabSz="914377">
              <a:lnSpc>
                <a:spcPct val="120000"/>
              </a:lnSpc>
              <a:defRPr/>
            </a:pPr>
            <a:endParaRPr lang="en-US" sz="2000" dirty="0">
              <a:solidFill>
                <a:srgbClr val="172B5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defTabSz="914377">
              <a:lnSpc>
                <a:spcPct val="120000"/>
              </a:lnSpc>
              <a:defRPr/>
            </a:pPr>
            <a:endParaRPr lang="en-US" sz="2000" dirty="0">
              <a:solidFill>
                <a:srgbClr val="172B5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defTabSz="914377">
              <a:lnSpc>
                <a:spcPct val="120000"/>
              </a:lnSpc>
              <a:defRPr/>
            </a:pPr>
            <a:endParaRPr lang="en-US" sz="2000" dirty="0">
              <a:solidFill>
                <a:srgbClr val="172B5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defTabSz="914377">
              <a:lnSpc>
                <a:spcPct val="120000"/>
              </a:lnSpc>
              <a:defRPr/>
            </a:pPr>
            <a:endParaRPr lang="en-US" sz="2000" dirty="0">
              <a:solidFill>
                <a:srgbClr val="172B5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defTabSz="914377">
              <a:lnSpc>
                <a:spcPct val="120000"/>
              </a:lnSpc>
              <a:defRPr/>
            </a:pPr>
            <a:endParaRPr lang="en-US" sz="2000" b="1" dirty="0">
              <a:solidFill>
                <a:srgbClr val="172B5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D3C228-5389-923C-71BD-715219BE76E8}"/>
              </a:ext>
            </a:extLst>
          </p:cNvPr>
          <p:cNvSpPr/>
          <p:nvPr/>
        </p:nvSpPr>
        <p:spPr>
          <a:xfrm>
            <a:off x="2607680" y="2882108"/>
            <a:ext cx="2367845" cy="2367845"/>
          </a:xfrm>
          <a:prstGeom prst="ellipse">
            <a:avLst/>
          </a:prstGeom>
          <a:solidFill>
            <a:srgbClr val="162B54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91;p36">
            <a:extLst>
              <a:ext uri="{FF2B5EF4-FFF2-40B4-BE49-F238E27FC236}">
                <a16:creationId xmlns:a16="http://schemas.microsoft.com/office/drawing/2014/main" id="{865704AA-7423-3372-2121-085254639D75}"/>
              </a:ext>
            </a:extLst>
          </p:cNvPr>
          <p:cNvSpPr txBox="1">
            <a:spLocks/>
          </p:cNvSpPr>
          <p:nvPr/>
        </p:nvSpPr>
        <p:spPr>
          <a:xfrm flipH="1">
            <a:off x="2692122" y="3568243"/>
            <a:ext cx="2198967" cy="178703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pPr algn="ctr" defTabSz="914377">
              <a:defRPr/>
            </a:pPr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3,000+ FDA-approved medicines</a:t>
            </a:r>
            <a:endParaRPr lang="en-US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78C1630-D7D7-5471-4E75-3556D643E55E}"/>
              </a:ext>
            </a:extLst>
          </p:cNvPr>
          <p:cNvSpPr>
            <a:spLocks noChangeAspect="1"/>
          </p:cNvSpPr>
          <p:nvPr/>
        </p:nvSpPr>
        <p:spPr>
          <a:xfrm>
            <a:off x="6824663" y="3494807"/>
            <a:ext cx="3200400" cy="3200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oogle Shape;191;p36">
            <a:extLst>
              <a:ext uri="{FF2B5EF4-FFF2-40B4-BE49-F238E27FC236}">
                <a16:creationId xmlns:a16="http://schemas.microsoft.com/office/drawing/2014/main" id="{57D486B2-FF93-4B30-E273-473185D54E2D}"/>
              </a:ext>
            </a:extLst>
          </p:cNvPr>
          <p:cNvSpPr txBox="1">
            <a:spLocks/>
          </p:cNvSpPr>
          <p:nvPr/>
        </p:nvSpPr>
        <p:spPr>
          <a:xfrm flipH="1">
            <a:off x="6907128" y="4490784"/>
            <a:ext cx="3185392" cy="178703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pPr algn="ctr" defTabSz="914377">
              <a:defRPr/>
            </a:pPr>
            <a:r>
              <a:rPr lang="en-US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9,000+ diseases </a:t>
            </a:r>
            <a:br>
              <a:rPr lang="en-US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that may be able to benefit from existing medicines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AB2063-07D8-D867-A157-A7ACB2DCB719}"/>
              </a:ext>
            </a:extLst>
          </p:cNvPr>
          <p:cNvSpPr>
            <a:spLocks noChangeAspect="1"/>
          </p:cNvSpPr>
          <p:nvPr/>
        </p:nvSpPr>
        <p:spPr>
          <a:xfrm rot="20158732">
            <a:off x="6729517" y="1728215"/>
            <a:ext cx="1828800" cy="18288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7F68FCD-6BBC-5197-A86B-F1BC2007AF20}"/>
              </a:ext>
            </a:extLst>
          </p:cNvPr>
          <p:cNvSpPr/>
          <p:nvPr/>
        </p:nvSpPr>
        <p:spPr>
          <a:xfrm rot="20472939">
            <a:off x="5402245" y="2439049"/>
            <a:ext cx="1250999" cy="1271619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13AE0CA6-3CC1-1510-B800-451E160BC51D}"/>
              </a:ext>
            </a:extLst>
          </p:cNvPr>
          <p:cNvSpPr/>
          <p:nvPr/>
        </p:nvSpPr>
        <p:spPr>
          <a:xfrm rot="21111113">
            <a:off x="3539287" y="4131434"/>
            <a:ext cx="3383072" cy="837049"/>
          </a:xfrm>
          <a:prstGeom prst="arc">
            <a:avLst>
              <a:gd name="adj1" fmla="val 16200000"/>
              <a:gd name="adj2" fmla="val 37201"/>
            </a:avLst>
          </a:prstGeom>
          <a:ln w="76200">
            <a:solidFill>
              <a:srgbClr val="5382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39973E20-DFB6-6394-32A3-0CD9765C7899}"/>
              </a:ext>
            </a:extLst>
          </p:cNvPr>
          <p:cNvSpPr/>
          <p:nvPr/>
        </p:nvSpPr>
        <p:spPr>
          <a:xfrm rot="21111113">
            <a:off x="3481815" y="4445332"/>
            <a:ext cx="3383072" cy="837049"/>
          </a:xfrm>
          <a:prstGeom prst="arc">
            <a:avLst>
              <a:gd name="adj1" fmla="val 16200000"/>
              <a:gd name="adj2" fmla="val 37201"/>
            </a:avLst>
          </a:prstGeom>
          <a:ln w="76200">
            <a:solidFill>
              <a:srgbClr val="5382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8445D5F3-8792-40F9-6EF4-DA39E74AEB7D}"/>
              </a:ext>
            </a:extLst>
          </p:cNvPr>
          <p:cNvSpPr/>
          <p:nvPr/>
        </p:nvSpPr>
        <p:spPr>
          <a:xfrm rot="21111113">
            <a:off x="3424341" y="4783621"/>
            <a:ext cx="3383072" cy="837049"/>
          </a:xfrm>
          <a:prstGeom prst="arc">
            <a:avLst>
              <a:gd name="adj1" fmla="val 16200000"/>
              <a:gd name="adj2" fmla="val 37201"/>
            </a:avLst>
          </a:prstGeom>
          <a:ln w="76200">
            <a:solidFill>
              <a:srgbClr val="5382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22F737-BDE5-AFDE-AE77-E78EE0CF9AD0}"/>
              </a:ext>
            </a:extLst>
          </p:cNvPr>
          <p:cNvSpPr txBox="1"/>
          <p:nvPr/>
        </p:nvSpPr>
        <p:spPr>
          <a:xfrm>
            <a:off x="6683433" y="2262459"/>
            <a:ext cx="199117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3,000+ diseases </a:t>
            </a:r>
            <a:r>
              <a:rPr lang="en-US" sz="1600" b="1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 an approved medicine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8349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3" grpId="0"/>
      <p:bldP spid="17" grpId="0" animBg="1"/>
      <p:bldP spid="18" grpId="0" animBg="1"/>
      <p:bldP spid="30" grpId="0" animBg="1"/>
      <p:bldP spid="31" grpId="0" animBg="1"/>
      <p:bldP spid="32" grpId="0" animBg="1"/>
      <p:bldP spid="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: Rounded Corners 55">
            <a:extLst>
              <a:ext uri="{FF2B5EF4-FFF2-40B4-BE49-F238E27FC236}">
                <a16:creationId xmlns:a16="http://schemas.microsoft.com/office/drawing/2014/main" id="{FD91EAFE-3DD7-BB1C-29BE-7360D5F777C3}"/>
              </a:ext>
            </a:extLst>
          </p:cNvPr>
          <p:cNvSpPr/>
          <p:nvPr/>
        </p:nvSpPr>
        <p:spPr>
          <a:xfrm>
            <a:off x="3544749" y="6159466"/>
            <a:ext cx="6188203" cy="655726"/>
          </a:xfrm>
          <a:prstGeom prst="roundRect">
            <a:avLst/>
          </a:prstGeom>
          <a:solidFill>
            <a:srgbClr val="162A53">
              <a:alpha val="1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dirty="0">
              <a:solidFill>
                <a:prstClr val="whit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18A0FE-9AA8-6012-CC9D-92861BAB7529}"/>
              </a:ext>
            </a:extLst>
          </p:cNvPr>
          <p:cNvSpPr txBox="1"/>
          <p:nvPr/>
        </p:nvSpPr>
        <p:spPr>
          <a:xfrm>
            <a:off x="9848203" y="1095397"/>
            <a:ext cx="2790949" cy="379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1867" b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Optimize clinical use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C96016C-1F89-0B46-8A92-40F8D2127FDD}"/>
              </a:ext>
            </a:extLst>
          </p:cNvPr>
          <p:cNvCxnSpPr>
            <a:cxnSpLocks/>
          </p:cNvCxnSpPr>
          <p:nvPr/>
        </p:nvCxnSpPr>
        <p:spPr>
          <a:xfrm>
            <a:off x="10006620" y="1464229"/>
            <a:ext cx="2076792" cy="0"/>
          </a:xfrm>
          <a:prstGeom prst="line">
            <a:avLst/>
          </a:prstGeom>
          <a:ln w="19050">
            <a:solidFill>
              <a:srgbClr val="172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4B796AD-4BE1-4F6A-79E9-25F3CDE8744B}"/>
              </a:ext>
            </a:extLst>
          </p:cNvPr>
          <p:cNvCxnSpPr>
            <a:cxnSpLocks/>
          </p:cNvCxnSpPr>
          <p:nvPr/>
        </p:nvCxnSpPr>
        <p:spPr>
          <a:xfrm flipH="1">
            <a:off x="10024550" y="2517394"/>
            <a:ext cx="4849" cy="1567144"/>
          </a:xfrm>
          <a:prstGeom prst="line">
            <a:avLst/>
          </a:prstGeom>
          <a:ln w="19050">
            <a:solidFill>
              <a:srgbClr val="162A5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: Rounded Corners 55">
            <a:extLst>
              <a:ext uri="{FF2B5EF4-FFF2-40B4-BE49-F238E27FC236}">
                <a16:creationId xmlns:a16="http://schemas.microsoft.com/office/drawing/2014/main" id="{F6F033BE-6FF4-1452-8B6C-FD8488724970}"/>
              </a:ext>
            </a:extLst>
          </p:cNvPr>
          <p:cNvSpPr/>
          <p:nvPr/>
        </p:nvSpPr>
        <p:spPr>
          <a:xfrm>
            <a:off x="10400388" y="1882030"/>
            <a:ext cx="1668313" cy="1241034"/>
          </a:xfrm>
          <a:prstGeom prst="roundRect">
            <a:avLst/>
          </a:prstGeom>
          <a:noFill/>
          <a:ln w="19050">
            <a:solidFill>
              <a:srgbClr val="162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08B1DBD-BC77-9F7C-1CA4-E322D8CD3635}"/>
              </a:ext>
            </a:extLst>
          </p:cNvPr>
          <p:cNvSpPr txBox="1"/>
          <p:nvPr/>
        </p:nvSpPr>
        <p:spPr>
          <a:xfrm>
            <a:off x="10383852" y="1948551"/>
            <a:ext cx="166831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1400" b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treatment is covered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4CA8BD5-1C32-B057-E667-42D178B4F99B}"/>
              </a:ext>
            </a:extLst>
          </p:cNvPr>
          <p:cNvCxnSpPr>
            <a:cxnSpLocks/>
          </p:cNvCxnSpPr>
          <p:nvPr/>
        </p:nvCxnSpPr>
        <p:spPr>
          <a:xfrm>
            <a:off x="11218010" y="3105959"/>
            <a:ext cx="0" cy="367568"/>
          </a:xfrm>
          <a:prstGeom prst="line">
            <a:avLst/>
          </a:prstGeom>
          <a:ln w="19050">
            <a:solidFill>
              <a:srgbClr val="162A5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83F3F2E-4154-B5CC-6FF4-CB97E5309890}"/>
              </a:ext>
            </a:extLst>
          </p:cNvPr>
          <p:cNvCxnSpPr>
            <a:cxnSpLocks/>
          </p:cNvCxnSpPr>
          <p:nvPr/>
        </p:nvCxnSpPr>
        <p:spPr>
          <a:xfrm>
            <a:off x="10013630" y="2527384"/>
            <a:ext cx="368248" cy="0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2" name="TextBox 1071">
            <a:extLst>
              <a:ext uri="{FF2B5EF4-FFF2-40B4-BE49-F238E27FC236}">
                <a16:creationId xmlns:a16="http://schemas.microsoft.com/office/drawing/2014/main" id="{61E95E02-2BB6-6029-0FF8-BFFC07DCD19E}"/>
              </a:ext>
            </a:extLst>
          </p:cNvPr>
          <p:cNvSpPr txBox="1"/>
          <p:nvPr/>
        </p:nvSpPr>
        <p:spPr>
          <a:xfrm>
            <a:off x="11009404" y="2417929"/>
            <a:ext cx="417208" cy="58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defRPr/>
            </a:pPr>
            <a:r>
              <a:rPr lang="en-US" sz="3200" dirty="0">
                <a:solidFill>
                  <a:srgbClr val="162A5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$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6CEBC18-79A7-6002-ADFA-51C1A38E8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99562" y="3184236"/>
            <a:ext cx="3113784" cy="1857291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4909ECFD-384C-64C3-E5A9-407E2176AC74}"/>
              </a:ext>
            </a:extLst>
          </p:cNvPr>
          <p:cNvSpPr txBox="1"/>
          <p:nvPr/>
        </p:nvSpPr>
        <p:spPr>
          <a:xfrm>
            <a:off x="3257696" y="2323853"/>
            <a:ext cx="244777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377">
              <a:defRPr/>
            </a:pPr>
            <a:r>
              <a:rPr lang="en-US" sz="1067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← 3,000 approved drugs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0BD66C8-E713-9A72-69FD-2C970FC654C3}"/>
              </a:ext>
            </a:extLst>
          </p:cNvPr>
          <p:cNvSpPr txBox="1"/>
          <p:nvPr/>
        </p:nvSpPr>
        <p:spPr>
          <a:xfrm rot="5400000">
            <a:off x="4453726" y="3560292"/>
            <a:ext cx="244777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067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12,000 diseases →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BF8809-FDF4-4D78-907D-F9E31E987789}"/>
              </a:ext>
            </a:extLst>
          </p:cNvPr>
          <p:cNvSpPr txBox="1"/>
          <p:nvPr/>
        </p:nvSpPr>
        <p:spPr>
          <a:xfrm>
            <a:off x="641999" y="4728377"/>
            <a:ext cx="2406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400" b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Pharma: add’l uses of drugs 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0BBF729-B795-3975-D0FB-B14ABC866C65}"/>
              </a:ext>
            </a:extLst>
          </p:cNvPr>
          <p:cNvSpPr/>
          <p:nvPr/>
        </p:nvSpPr>
        <p:spPr>
          <a:xfrm>
            <a:off x="562979" y="4644452"/>
            <a:ext cx="2553287" cy="517845"/>
          </a:xfrm>
          <a:prstGeom prst="roundRect">
            <a:avLst/>
          </a:prstGeom>
          <a:noFill/>
          <a:ln w="19050">
            <a:solidFill>
              <a:srgbClr val="172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615471-71D9-74C0-FC13-A10739B2CF73}"/>
              </a:ext>
            </a:extLst>
          </p:cNvPr>
          <p:cNvCxnSpPr>
            <a:cxnSpLocks/>
          </p:cNvCxnSpPr>
          <p:nvPr/>
        </p:nvCxnSpPr>
        <p:spPr>
          <a:xfrm flipV="1">
            <a:off x="3112421" y="4908780"/>
            <a:ext cx="256032" cy="1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F070F543-CA23-F952-A73B-A81F36B3EA0A}"/>
              </a:ext>
            </a:extLst>
          </p:cNvPr>
          <p:cNvSpPr/>
          <p:nvPr/>
        </p:nvSpPr>
        <p:spPr>
          <a:xfrm>
            <a:off x="3632302" y="6204315"/>
            <a:ext cx="2088609" cy="60744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62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CDDA7D6-388B-1EAB-DADE-2BD06765E486}"/>
              </a:ext>
            </a:extLst>
          </p:cNvPr>
          <p:cNvCxnSpPr>
            <a:cxnSpLocks/>
          </p:cNvCxnSpPr>
          <p:nvPr/>
        </p:nvCxnSpPr>
        <p:spPr>
          <a:xfrm>
            <a:off x="4682830" y="5669774"/>
            <a:ext cx="0" cy="534541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1CF28372-7BCA-8085-671D-E44ADAEC2E33}"/>
              </a:ext>
            </a:extLst>
          </p:cNvPr>
          <p:cNvSpPr/>
          <p:nvPr/>
        </p:nvSpPr>
        <p:spPr>
          <a:xfrm>
            <a:off x="4494893" y="5762364"/>
            <a:ext cx="365760" cy="366687"/>
          </a:xfrm>
          <a:prstGeom prst="ellipse">
            <a:avLst/>
          </a:prstGeom>
          <a:solidFill>
            <a:schemeClr val="bg1"/>
          </a:solidFill>
          <a:ln w="19050">
            <a:solidFill>
              <a:srgbClr val="162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AE7B09E-A4B9-B319-0DDD-6375E5F48F70}"/>
              </a:ext>
            </a:extLst>
          </p:cNvPr>
          <p:cNvCxnSpPr>
            <a:cxnSpLocks/>
          </p:cNvCxnSpPr>
          <p:nvPr/>
        </p:nvCxnSpPr>
        <p:spPr>
          <a:xfrm rot="5400000">
            <a:off x="4555853" y="5953051"/>
            <a:ext cx="243840" cy="0"/>
          </a:xfrm>
          <a:prstGeom prst="straightConnector1">
            <a:avLst/>
          </a:prstGeom>
          <a:ln w="25400">
            <a:solidFill>
              <a:srgbClr val="162A5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 descr="Logo&#10;&#10;Description automatically generated with medium confidence">
            <a:extLst>
              <a:ext uri="{FF2B5EF4-FFF2-40B4-BE49-F238E27FC236}">
                <a16:creationId xmlns:a16="http://schemas.microsoft.com/office/drawing/2014/main" id="{011D1E38-6001-115D-A26A-3BC50216F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297" y="1730727"/>
            <a:ext cx="1668313" cy="54349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254E3C8-EA91-891F-283B-6E91456B5CEE}"/>
              </a:ext>
            </a:extLst>
          </p:cNvPr>
          <p:cNvSpPr txBox="1"/>
          <p:nvPr/>
        </p:nvSpPr>
        <p:spPr>
          <a:xfrm>
            <a:off x="3747415" y="6348625"/>
            <a:ext cx="19518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Public</a:t>
            </a:r>
            <a:r>
              <a:rPr lang="en-US" sz="1600" b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</a:t>
            </a: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Viewer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95ADFCF-F52A-4D2A-96D8-0A5278436BE4}"/>
              </a:ext>
            </a:extLst>
          </p:cNvPr>
          <p:cNvCxnSpPr>
            <a:cxnSpLocks/>
          </p:cNvCxnSpPr>
          <p:nvPr/>
        </p:nvCxnSpPr>
        <p:spPr>
          <a:xfrm flipH="1">
            <a:off x="10019808" y="4293304"/>
            <a:ext cx="0" cy="1479552"/>
          </a:xfrm>
          <a:prstGeom prst="line">
            <a:avLst/>
          </a:prstGeom>
          <a:ln w="19050">
            <a:solidFill>
              <a:srgbClr val="162A5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Rounded Corners 55">
            <a:extLst>
              <a:ext uri="{FF2B5EF4-FFF2-40B4-BE49-F238E27FC236}">
                <a16:creationId xmlns:a16="http://schemas.microsoft.com/office/drawing/2014/main" id="{67B9ABDA-0362-29B1-E930-8D572E26A612}"/>
              </a:ext>
            </a:extLst>
          </p:cNvPr>
          <p:cNvSpPr/>
          <p:nvPr/>
        </p:nvSpPr>
        <p:spPr>
          <a:xfrm>
            <a:off x="10400387" y="5194903"/>
            <a:ext cx="1668313" cy="1241037"/>
          </a:xfrm>
          <a:prstGeom prst="roundRect">
            <a:avLst/>
          </a:prstGeom>
          <a:noFill/>
          <a:ln w="19050">
            <a:solidFill>
              <a:srgbClr val="162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AC1F31-605D-730D-E855-11947317B517}"/>
              </a:ext>
            </a:extLst>
          </p:cNvPr>
          <p:cNvSpPr txBox="1"/>
          <p:nvPr/>
        </p:nvSpPr>
        <p:spPr>
          <a:xfrm>
            <a:off x="10416797" y="5362184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400" b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Gain FDA approval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8D20602-08DF-765B-43A8-0BFBD9E64FD8}"/>
              </a:ext>
            </a:extLst>
          </p:cNvPr>
          <p:cNvCxnSpPr>
            <a:cxnSpLocks/>
          </p:cNvCxnSpPr>
          <p:nvPr/>
        </p:nvCxnSpPr>
        <p:spPr>
          <a:xfrm>
            <a:off x="10092597" y="5785220"/>
            <a:ext cx="298955" cy="0"/>
          </a:xfrm>
          <a:prstGeom prst="line">
            <a:avLst/>
          </a:prstGeom>
          <a:ln w="19050">
            <a:solidFill>
              <a:srgbClr val="162A5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87F91B5-1FBA-C6C9-FDEE-BE811B7C0FE9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11218008" y="4697300"/>
            <a:ext cx="0" cy="497603"/>
          </a:xfrm>
          <a:prstGeom prst="line">
            <a:avLst/>
          </a:prstGeom>
          <a:ln w="19050">
            <a:solidFill>
              <a:srgbClr val="162A53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9" name="Object 5">
            <a:extLst>
              <a:ext uri="{FF2B5EF4-FFF2-40B4-BE49-F238E27FC236}">
                <a16:creationId xmlns:a16="http://schemas.microsoft.com/office/drawing/2014/main" id="{A6735885-3188-8C59-B2B9-AADDA20AF1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5837" y="5770892"/>
            <a:ext cx="368119" cy="56018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C7F1C96-5F7A-AAF9-2569-F46F272E4967}"/>
              </a:ext>
            </a:extLst>
          </p:cNvPr>
          <p:cNvSpPr txBox="1"/>
          <p:nvPr/>
        </p:nvSpPr>
        <p:spPr>
          <a:xfrm>
            <a:off x="8117042" y="1095396"/>
            <a:ext cx="2790949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1867" b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Study in trials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A5380D5-9B33-453D-5F16-E97588EE190B}"/>
              </a:ext>
            </a:extLst>
          </p:cNvPr>
          <p:cNvCxnSpPr>
            <a:cxnSpLocks/>
            <a:stCxn id="95" idx="3"/>
            <a:endCxn id="109" idx="2"/>
          </p:cNvCxnSpPr>
          <p:nvPr/>
        </p:nvCxnSpPr>
        <p:spPr>
          <a:xfrm>
            <a:off x="9707689" y="4096234"/>
            <a:ext cx="124305" cy="2283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Rounded Corners 55">
            <a:extLst>
              <a:ext uri="{FF2B5EF4-FFF2-40B4-BE49-F238E27FC236}">
                <a16:creationId xmlns:a16="http://schemas.microsoft.com/office/drawing/2014/main" id="{76AF8F13-827E-B990-0B4E-D60FB6B7BA1C}"/>
              </a:ext>
            </a:extLst>
          </p:cNvPr>
          <p:cNvSpPr/>
          <p:nvPr/>
        </p:nvSpPr>
        <p:spPr>
          <a:xfrm>
            <a:off x="8039375" y="3474442"/>
            <a:ext cx="1668314" cy="1243584"/>
          </a:xfrm>
          <a:prstGeom prst="roundRect">
            <a:avLst/>
          </a:prstGeom>
          <a:noFill/>
          <a:ln w="19050">
            <a:solidFill>
              <a:srgbClr val="162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34B1A6B-979D-F13E-7433-34D0328FD18B}"/>
              </a:ext>
            </a:extLst>
          </p:cNvPr>
          <p:cNvSpPr txBox="1"/>
          <p:nvPr/>
        </p:nvSpPr>
        <p:spPr>
          <a:xfrm>
            <a:off x="8024451" y="3565938"/>
            <a:ext cx="1851782" cy="307777"/>
          </a:xfrm>
          <a:prstGeom prst="rect">
            <a:avLst/>
          </a:prstGeom>
          <a:noFill/>
        </p:spPr>
        <p:txBody>
          <a:bodyPr wrap="square" lIns="60960" rtlCol="0">
            <a:spAutoFit/>
          </a:bodyPr>
          <a:lstStyle/>
          <a:p>
            <a:pPr defTabSz="914377">
              <a:defRPr/>
            </a:pPr>
            <a:r>
              <a:rPr lang="en-US" sz="1400" b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 clinical trial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5BD00A9-2118-DDA5-ADE1-7D1A2DCA96B9}"/>
              </a:ext>
            </a:extLst>
          </p:cNvPr>
          <p:cNvCxnSpPr>
            <a:cxnSpLocks/>
          </p:cNvCxnSpPr>
          <p:nvPr/>
        </p:nvCxnSpPr>
        <p:spPr>
          <a:xfrm>
            <a:off x="8185214" y="1464229"/>
            <a:ext cx="1480246" cy="0"/>
          </a:xfrm>
          <a:prstGeom prst="line">
            <a:avLst/>
          </a:prstGeom>
          <a:ln w="19050">
            <a:solidFill>
              <a:srgbClr val="172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4" name="Picture 11" descr="Medable Simplifies Decentralized Clinical Trials for ...">
            <a:extLst>
              <a:ext uri="{FF2B5EF4-FFF2-40B4-BE49-F238E27FC236}">
                <a16:creationId xmlns:a16="http://schemas.microsoft.com/office/drawing/2014/main" id="{BE8A5AFB-1FBD-EEAD-09D0-CFF1E9D07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143" y="4060151"/>
            <a:ext cx="796956" cy="41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6" name="Graphic 19455">
            <a:extLst>
              <a:ext uri="{FF2B5EF4-FFF2-40B4-BE49-F238E27FC236}">
                <a16:creationId xmlns:a16="http://schemas.microsoft.com/office/drawing/2014/main" id="{02BF1D63-B15A-96A3-8BDA-70FD0DF969C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9538" y="3905598"/>
            <a:ext cx="690919" cy="690919"/>
          </a:xfrm>
          <a:prstGeom prst="rect">
            <a:avLst/>
          </a:prstGeom>
        </p:spPr>
      </p:pic>
      <p:sp>
        <p:nvSpPr>
          <p:cNvPr id="109" name="Oval 108">
            <a:extLst>
              <a:ext uri="{FF2B5EF4-FFF2-40B4-BE49-F238E27FC236}">
                <a16:creationId xmlns:a16="http://schemas.microsoft.com/office/drawing/2014/main" id="{EBA853D0-9D33-5A50-7137-02994A64A96A}"/>
              </a:ext>
            </a:extLst>
          </p:cNvPr>
          <p:cNvSpPr/>
          <p:nvPr/>
        </p:nvSpPr>
        <p:spPr>
          <a:xfrm>
            <a:off x="9831994" y="3915173"/>
            <a:ext cx="365760" cy="366687"/>
          </a:xfrm>
          <a:prstGeom prst="ellipse">
            <a:avLst/>
          </a:prstGeom>
          <a:solidFill>
            <a:schemeClr val="bg1"/>
          </a:solidFill>
          <a:ln w="19050">
            <a:solidFill>
              <a:srgbClr val="162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40E64B97-B95F-6118-81B6-F7F83F837D96}"/>
              </a:ext>
            </a:extLst>
          </p:cNvPr>
          <p:cNvCxnSpPr>
            <a:cxnSpLocks/>
          </p:cNvCxnSpPr>
          <p:nvPr/>
        </p:nvCxnSpPr>
        <p:spPr>
          <a:xfrm>
            <a:off x="9907479" y="4112494"/>
            <a:ext cx="243840" cy="0"/>
          </a:xfrm>
          <a:prstGeom prst="straightConnector1">
            <a:avLst/>
          </a:prstGeom>
          <a:ln w="25400">
            <a:solidFill>
              <a:srgbClr val="162A5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4" name="Picture 8" descr="Elsevier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3" t="7747" b="-1"/>
          <a:stretch/>
        </p:blipFill>
        <p:spPr bwMode="auto">
          <a:xfrm>
            <a:off x="952165" y="3709973"/>
            <a:ext cx="756503" cy="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News | Dr.Evidence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2" t="17864" r="15691" b="21475"/>
          <a:stretch/>
        </p:blipFill>
        <p:spPr bwMode="auto">
          <a:xfrm>
            <a:off x="1763001" y="3662348"/>
            <a:ext cx="804583" cy="3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3203D-865D-E795-5B59-03B25819CC0E}"/>
              </a:ext>
            </a:extLst>
          </p:cNvPr>
          <p:cNvSpPr txBox="1"/>
          <p:nvPr/>
        </p:nvSpPr>
        <p:spPr>
          <a:xfrm>
            <a:off x="716337" y="3438346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400" b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NLP analysis of literature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AFC3BC-6631-A7CB-C750-0C9070D3CC07}"/>
              </a:ext>
            </a:extLst>
          </p:cNvPr>
          <p:cNvSpPr/>
          <p:nvPr/>
        </p:nvSpPr>
        <p:spPr>
          <a:xfrm rot="16200000">
            <a:off x="-436252" y="4083205"/>
            <a:ext cx="1768553" cy="485407"/>
          </a:xfrm>
          <a:prstGeom prst="rect">
            <a:avLst/>
          </a:prstGeom>
          <a:solidFill>
            <a:srgbClr val="172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600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Proprietary data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F8CD690-E64D-C738-ABD7-8FE2806907D7}"/>
              </a:ext>
            </a:extLst>
          </p:cNvPr>
          <p:cNvSpPr/>
          <p:nvPr/>
        </p:nvSpPr>
        <p:spPr>
          <a:xfrm>
            <a:off x="562980" y="3493345"/>
            <a:ext cx="2553286" cy="540221"/>
          </a:xfrm>
          <a:prstGeom prst="roundRect">
            <a:avLst/>
          </a:prstGeom>
          <a:noFill/>
          <a:ln w="19050">
            <a:solidFill>
              <a:srgbClr val="172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6FDBDAD-3BE2-A2F8-DC9D-43C887E60CB9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3116265" y="3761616"/>
            <a:ext cx="612947" cy="1840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93E002A-DD56-A6CB-3812-304D466C710C}"/>
              </a:ext>
            </a:extLst>
          </p:cNvPr>
          <p:cNvCxnSpPr>
            <a:cxnSpLocks/>
          </p:cNvCxnSpPr>
          <p:nvPr/>
        </p:nvCxnSpPr>
        <p:spPr>
          <a:xfrm flipV="1">
            <a:off x="3100431" y="2520281"/>
            <a:ext cx="253820" cy="0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6B829F55-93AE-AC80-3892-2CF298A05186}"/>
              </a:ext>
            </a:extLst>
          </p:cNvPr>
          <p:cNvSpPr/>
          <p:nvPr/>
        </p:nvSpPr>
        <p:spPr>
          <a:xfrm>
            <a:off x="3178989" y="3576602"/>
            <a:ext cx="365760" cy="366687"/>
          </a:xfrm>
          <a:prstGeom prst="ellipse">
            <a:avLst/>
          </a:prstGeom>
          <a:solidFill>
            <a:schemeClr val="bg1"/>
          </a:solidFill>
          <a:ln w="19050">
            <a:solidFill>
              <a:srgbClr val="162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AD4DCB7-0561-ED61-32A9-5A4828004A7F}"/>
              </a:ext>
            </a:extLst>
          </p:cNvPr>
          <p:cNvCxnSpPr>
            <a:cxnSpLocks/>
          </p:cNvCxnSpPr>
          <p:nvPr/>
        </p:nvCxnSpPr>
        <p:spPr>
          <a:xfrm>
            <a:off x="3254475" y="3762480"/>
            <a:ext cx="243840" cy="0"/>
          </a:xfrm>
          <a:prstGeom prst="straightConnector1">
            <a:avLst/>
          </a:prstGeom>
          <a:ln w="25400">
            <a:solidFill>
              <a:srgbClr val="162A5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9ADECD7-FB58-17CB-A5A0-B8EB162E0149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3354252" y="2510369"/>
            <a:ext cx="7617" cy="1066233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C95C200-D0E5-418A-BA47-B14333A11EED}"/>
              </a:ext>
            </a:extLst>
          </p:cNvPr>
          <p:cNvSpPr txBox="1"/>
          <p:nvPr/>
        </p:nvSpPr>
        <p:spPr>
          <a:xfrm>
            <a:off x="303705" y="1095396"/>
            <a:ext cx="531917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867" b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 and grade all 36M drug-disease links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A9AE10-EAB9-617D-9C2A-F91D798BB0DA}"/>
              </a:ext>
            </a:extLst>
          </p:cNvPr>
          <p:cNvCxnSpPr>
            <a:cxnSpLocks/>
          </p:cNvCxnSpPr>
          <p:nvPr/>
        </p:nvCxnSpPr>
        <p:spPr>
          <a:xfrm>
            <a:off x="431460" y="1464229"/>
            <a:ext cx="4798666" cy="0"/>
          </a:xfrm>
          <a:prstGeom prst="line">
            <a:avLst/>
          </a:prstGeom>
          <a:ln w="19050">
            <a:solidFill>
              <a:srgbClr val="172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D8AE8EF7-69E7-404D-B404-12AD57A274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7383" y="2072954"/>
            <a:ext cx="897649" cy="1165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AD1AA8E-BEE0-D918-F75C-04CA118C5202}"/>
              </a:ext>
            </a:extLst>
          </p:cNvPr>
          <p:cNvSpPr/>
          <p:nvPr/>
        </p:nvSpPr>
        <p:spPr>
          <a:xfrm rot="16200000">
            <a:off x="-481921" y="2241890"/>
            <a:ext cx="1859889" cy="485407"/>
          </a:xfrm>
          <a:prstGeom prst="rect">
            <a:avLst/>
          </a:prstGeom>
          <a:solidFill>
            <a:srgbClr val="172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600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ROBOKOP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80529B4-54FB-43FD-FE51-BEFB546743F1}"/>
              </a:ext>
            </a:extLst>
          </p:cNvPr>
          <p:cNvSpPr/>
          <p:nvPr/>
        </p:nvSpPr>
        <p:spPr>
          <a:xfrm>
            <a:off x="334357" y="1583783"/>
            <a:ext cx="2781908" cy="1768555"/>
          </a:xfrm>
          <a:prstGeom prst="roundRect">
            <a:avLst/>
          </a:prstGeom>
          <a:noFill/>
          <a:ln w="19050">
            <a:solidFill>
              <a:srgbClr val="162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C9A25C29-9E44-8322-F247-AC92314D73F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81" y="2949325"/>
            <a:ext cx="526069" cy="27026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512BEA2C-4BC1-E4CF-BBDB-22E8CDF90E1B}"/>
              </a:ext>
            </a:extLst>
          </p:cNvPr>
          <p:cNvSpPr txBox="1"/>
          <p:nvPr/>
        </p:nvSpPr>
        <p:spPr>
          <a:xfrm>
            <a:off x="652449" y="1562330"/>
            <a:ext cx="2411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1400" b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Knowledge graph of drugs, targets, and diseases</a:t>
            </a:r>
          </a:p>
        </p:txBody>
      </p:sp>
      <p:pic>
        <p:nvPicPr>
          <p:cNvPr id="1029" name="Picture 5" descr="University Logo | University Branding and Identity Guidelines">
            <a:extLst>
              <a:ext uri="{FF2B5EF4-FFF2-40B4-BE49-F238E27FC236}">
                <a16:creationId xmlns:a16="http://schemas.microsoft.com/office/drawing/2014/main" id="{0ECFA52F-BEE6-B0DF-6AB1-657B4335C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63" y="2275449"/>
            <a:ext cx="654823" cy="50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ownload Penn Logos | Penn Brand Standards">
            <a:extLst>
              <a:ext uri="{FF2B5EF4-FFF2-40B4-BE49-F238E27FC236}">
                <a16:creationId xmlns:a16="http://schemas.microsoft.com/office/drawing/2014/main" id="{3ECC5F62-C2F3-4C7B-8EAB-D399220FF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708" y="2090719"/>
            <a:ext cx="1048983" cy="69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0" name="Picture 13" descr="National Center for Advancing Translational Sciences · GitHub">
            <a:extLst>
              <a:ext uri="{FF2B5EF4-FFF2-40B4-BE49-F238E27FC236}">
                <a16:creationId xmlns:a16="http://schemas.microsoft.com/office/drawing/2014/main" id="{8F8F34CB-E0F7-40E9-5BFE-AA56B5205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2" y="2767573"/>
            <a:ext cx="488765" cy="48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VERSANA unveils global price and market access solution NAVLIN by EVERSANA">
            <a:extLst>
              <a:ext uri="{FF2B5EF4-FFF2-40B4-BE49-F238E27FC236}">
                <a16:creationId xmlns:a16="http://schemas.microsoft.com/office/drawing/2014/main" id="{547528E9-1B03-856C-C7CE-C16BD4EFF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29"/>
          <a:stretch/>
        </p:blipFill>
        <p:spPr bwMode="auto">
          <a:xfrm>
            <a:off x="801276" y="5550119"/>
            <a:ext cx="846063" cy="27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08DBE3F-3465-7B38-A93C-F4E021013822}"/>
              </a:ext>
            </a:extLst>
          </p:cNvPr>
          <p:cNvSpPr/>
          <p:nvPr/>
        </p:nvSpPr>
        <p:spPr>
          <a:xfrm>
            <a:off x="303706" y="5417369"/>
            <a:ext cx="2781908" cy="462363"/>
          </a:xfrm>
          <a:prstGeom prst="roundRect">
            <a:avLst/>
          </a:prstGeom>
          <a:noFill/>
          <a:ln w="19050">
            <a:solidFill>
              <a:srgbClr val="172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0" name="Picture 2" descr="ClinicalTrials.gov">
            <a:extLst>
              <a:ext uri="{FF2B5EF4-FFF2-40B4-BE49-F238E27FC236}">
                <a16:creationId xmlns:a16="http://schemas.microsoft.com/office/drawing/2014/main" id="{32218D4E-2D54-4F8A-B78E-37C3618AF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77"/>
          <a:stretch/>
        </p:blipFill>
        <p:spPr bwMode="auto">
          <a:xfrm>
            <a:off x="1726146" y="5645333"/>
            <a:ext cx="1235363" cy="1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B881D2-59A4-5B66-3A13-689B46DD3D64}"/>
              </a:ext>
            </a:extLst>
          </p:cNvPr>
          <p:cNvSpPr txBox="1"/>
          <p:nvPr/>
        </p:nvSpPr>
        <p:spPr>
          <a:xfrm>
            <a:off x="716158" y="5348521"/>
            <a:ext cx="2234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400" b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Approvals, trial results, AI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E002D73-2C78-9ED4-0E3F-A80D2DFB00A4}"/>
              </a:ext>
            </a:extLst>
          </p:cNvPr>
          <p:cNvSpPr/>
          <p:nvPr/>
        </p:nvSpPr>
        <p:spPr>
          <a:xfrm rot="16200000">
            <a:off x="9296" y="5427073"/>
            <a:ext cx="867756" cy="485407"/>
          </a:xfrm>
          <a:prstGeom prst="rect">
            <a:avLst/>
          </a:prstGeom>
          <a:solidFill>
            <a:srgbClr val="172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600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Tuning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7526079-AFDF-5AC1-E2F0-1B8D939FD2B6}"/>
              </a:ext>
            </a:extLst>
          </p:cNvPr>
          <p:cNvCxnSpPr>
            <a:cxnSpLocks/>
          </p:cNvCxnSpPr>
          <p:nvPr/>
        </p:nvCxnSpPr>
        <p:spPr>
          <a:xfrm flipV="1">
            <a:off x="3100431" y="5644949"/>
            <a:ext cx="627377" cy="3601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>
            <a:extLst>
              <a:ext uri="{FF2B5EF4-FFF2-40B4-BE49-F238E27FC236}">
                <a16:creationId xmlns:a16="http://schemas.microsoft.com/office/drawing/2014/main" id="{9E248504-8D8F-2C8C-02DE-452F9C60FEB3}"/>
              </a:ext>
            </a:extLst>
          </p:cNvPr>
          <p:cNvSpPr/>
          <p:nvPr/>
        </p:nvSpPr>
        <p:spPr>
          <a:xfrm rot="16200000" flipV="1">
            <a:off x="3160304" y="5435598"/>
            <a:ext cx="444317" cy="294672"/>
          </a:xfrm>
          <a:prstGeom prst="arc">
            <a:avLst>
              <a:gd name="adj1" fmla="val 16200000"/>
              <a:gd name="adj2" fmla="val 5374313"/>
            </a:avLst>
          </a:prstGeom>
          <a:ln w="19050">
            <a:solidFill>
              <a:srgbClr val="162A53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26F8CFDE-20B7-7B20-7E57-A87932D77A49}"/>
              </a:ext>
            </a:extLst>
          </p:cNvPr>
          <p:cNvSpPr/>
          <p:nvPr/>
        </p:nvSpPr>
        <p:spPr>
          <a:xfrm rot="5400000" flipV="1">
            <a:off x="3160304" y="5575821"/>
            <a:ext cx="444317" cy="294672"/>
          </a:xfrm>
          <a:prstGeom prst="arc">
            <a:avLst>
              <a:gd name="adj1" fmla="val 16200000"/>
              <a:gd name="adj2" fmla="val 5374313"/>
            </a:avLst>
          </a:prstGeom>
          <a:ln w="19050">
            <a:solidFill>
              <a:srgbClr val="162A53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ED6BB61-B409-6C7D-AC4C-FA635C078A45}"/>
              </a:ext>
            </a:extLst>
          </p:cNvPr>
          <p:cNvSpPr txBox="1"/>
          <p:nvPr/>
        </p:nvSpPr>
        <p:spPr>
          <a:xfrm>
            <a:off x="2580155" y="5866180"/>
            <a:ext cx="1768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4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Grading validation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A63111-BDA3-1702-33F8-DA563D81BAA5}"/>
              </a:ext>
            </a:extLst>
          </p:cNvPr>
          <p:cNvCxnSpPr>
            <a:cxnSpLocks/>
            <a:stCxn id="28" idx="2"/>
          </p:cNvCxnSpPr>
          <p:nvPr/>
        </p:nvCxnSpPr>
        <p:spPr>
          <a:xfrm flipV="1">
            <a:off x="7562072" y="4100101"/>
            <a:ext cx="464616" cy="4463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9D0B423-141A-76C8-BF5D-AAD19D5A89F5}"/>
              </a:ext>
            </a:extLst>
          </p:cNvPr>
          <p:cNvCxnSpPr>
            <a:cxnSpLocks/>
          </p:cNvCxnSpPr>
          <p:nvPr/>
        </p:nvCxnSpPr>
        <p:spPr>
          <a:xfrm>
            <a:off x="7749100" y="2685090"/>
            <a:ext cx="0" cy="2824576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DC5966-35E4-AD4E-0E3B-6D3F8A950CB9}"/>
              </a:ext>
            </a:extLst>
          </p:cNvPr>
          <p:cNvCxnSpPr>
            <a:cxnSpLocks/>
          </p:cNvCxnSpPr>
          <p:nvPr/>
        </p:nvCxnSpPr>
        <p:spPr>
          <a:xfrm>
            <a:off x="5827703" y="2681495"/>
            <a:ext cx="0" cy="2845732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6" name="Picture 4" descr="EVERSANA - Bolder Strategies. Superior Performance.">
            <a:extLst>
              <a:ext uri="{FF2B5EF4-FFF2-40B4-BE49-F238E27FC236}">
                <a16:creationId xmlns:a16="http://schemas.microsoft.com/office/drawing/2014/main" id="{9B859372-6AEA-C007-74DD-5EA75F2CA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33817" r="4976" b="33159"/>
          <a:stretch/>
        </p:blipFill>
        <p:spPr bwMode="auto">
          <a:xfrm>
            <a:off x="6782228" y="2409157"/>
            <a:ext cx="794781" cy="15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F04C8B7-D37A-B24A-BF0C-422A92095C2C}"/>
              </a:ext>
            </a:extLst>
          </p:cNvPr>
          <p:cNvCxnSpPr>
            <a:cxnSpLocks/>
            <a:stCxn id="30" idx="0"/>
            <a:endCxn id="86" idx="6"/>
          </p:cNvCxnSpPr>
          <p:nvPr/>
        </p:nvCxnSpPr>
        <p:spPr>
          <a:xfrm>
            <a:off x="5585099" y="4102091"/>
            <a:ext cx="425484" cy="13476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520D636-B7BF-9692-3AE2-1A793A221AEF}"/>
              </a:ext>
            </a:extLst>
          </p:cNvPr>
          <p:cNvSpPr/>
          <p:nvPr/>
        </p:nvSpPr>
        <p:spPr>
          <a:xfrm>
            <a:off x="5644823" y="3932223"/>
            <a:ext cx="365760" cy="366687"/>
          </a:xfrm>
          <a:prstGeom prst="ellipse">
            <a:avLst/>
          </a:prstGeom>
          <a:solidFill>
            <a:schemeClr val="bg1"/>
          </a:solidFill>
          <a:ln w="19050">
            <a:solidFill>
              <a:srgbClr val="162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D6C8D2C-54CD-5BAC-B93B-EA0394A7F616}"/>
              </a:ext>
            </a:extLst>
          </p:cNvPr>
          <p:cNvCxnSpPr>
            <a:cxnSpLocks/>
          </p:cNvCxnSpPr>
          <p:nvPr/>
        </p:nvCxnSpPr>
        <p:spPr>
          <a:xfrm>
            <a:off x="5720308" y="4118101"/>
            <a:ext cx="243840" cy="0"/>
          </a:xfrm>
          <a:prstGeom prst="straightConnector1">
            <a:avLst/>
          </a:prstGeom>
          <a:ln w="25400">
            <a:solidFill>
              <a:srgbClr val="162A5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2" name="TextBox 1061">
            <a:extLst>
              <a:ext uri="{FF2B5EF4-FFF2-40B4-BE49-F238E27FC236}">
                <a16:creationId xmlns:a16="http://schemas.microsoft.com/office/drawing/2014/main" id="{675D93A5-CA71-BEEE-E69A-93A868F7EECF}"/>
              </a:ext>
            </a:extLst>
          </p:cNvPr>
          <p:cNvSpPr txBox="1"/>
          <p:nvPr/>
        </p:nvSpPr>
        <p:spPr>
          <a:xfrm>
            <a:off x="5969063" y="5404129"/>
            <a:ext cx="1680128" cy="441019"/>
          </a:xfrm>
          <a:prstGeom prst="rect">
            <a:avLst/>
          </a:prstGeom>
          <a:noFill/>
        </p:spPr>
        <p:txBody>
          <a:bodyPr wrap="square" lIns="60960" rtlCol="0">
            <a:spAutoFit/>
          </a:bodyPr>
          <a:lstStyle/>
          <a:p>
            <a:pPr algn="ctr" defTabSz="914377">
              <a:defRPr/>
            </a:pPr>
            <a:r>
              <a:rPr lang="en-US" sz="1133" b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Evaluate hits by disease orgs &amp; advisors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AC9E100F-1F02-0A22-4E15-C1484E9B038E}"/>
              </a:ext>
            </a:extLst>
          </p:cNvPr>
          <p:cNvSpPr txBox="1"/>
          <p:nvPr/>
        </p:nvSpPr>
        <p:spPr>
          <a:xfrm>
            <a:off x="5923805" y="2605490"/>
            <a:ext cx="1763602" cy="441019"/>
          </a:xfrm>
          <a:prstGeom prst="rect">
            <a:avLst/>
          </a:prstGeom>
          <a:noFill/>
        </p:spPr>
        <p:txBody>
          <a:bodyPr wrap="square" lIns="60960" rtlCol="0">
            <a:spAutoFit/>
          </a:bodyPr>
          <a:lstStyle/>
          <a:p>
            <a:pPr algn="ctr" defTabSz="914377">
              <a:defRPr/>
            </a:pPr>
            <a:r>
              <a:rPr lang="en-US" sz="1133" b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Evaluate retrospective</a:t>
            </a:r>
          </a:p>
          <a:p>
            <a:pPr algn="ctr" defTabSz="914377">
              <a:defRPr/>
            </a:pPr>
            <a:r>
              <a:rPr lang="en-US" sz="1133" b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clinical data</a:t>
            </a:r>
          </a:p>
        </p:txBody>
      </p:sp>
      <p:pic>
        <p:nvPicPr>
          <p:cNvPr id="1087" name="Picture 1086">
            <a:extLst>
              <a:ext uri="{FF2B5EF4-FFF2-40B4-BE49-F238E27FC236}">
                <a16:creationId xmlns:a16="http://schemas.microsoft.com/office/drawing/2014/main" id="{1B3D0B7D-EB40-4489-F845-0C11B18C7ACA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6194" b="-23390"/>
          <a:stretch/>
        </p:blipFill>
        <p:spPr>
          <a:xfrm>
            <a:off x="6103971" y="2423659"/>
            <a:ext cx="644132" cy="14283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AE40E37-C7AF-3148-4149-EE3D8427A868}"/>
              </a:ext>
            </a:extLst>
          </p:cNvPr>
          <p:cNvSpPr txBox="1"/>
          <p:nvPr/>
        </p:nvSpPr>
        <p:spPr>
          <a:xfrm>
            <a:off x="5388464" y="1095396"/>
            <a:ext cx="2790949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1867" b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Evaluate promising hits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67A7E4-80A9-B996-CDE5-90E648BA387C}"/>
              </a:ext>
            </a:extLst>
          </p:cNvPr>
          <p:cNvCxnSpPr>
            <a:cxnSpLocks/>
          </p:cNvCxnSpPr>
          <p:nvPr/>
        </p:nvCxnSpPr>
        <p:spPr>
          <a:xfrm>
            <a:off x="5528043" y="1464229"/>
            <a:ext cx="2401830" cy="0"/>
          </a:xfrm>
          <a:prstGeom prst="line">
            <a:avLst/>
          </a:prstGeom>
          <a:ln w="19050">
            <a:solidFill>
              <a:srgbClr val="172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13B4FE8-6AF9-07E0-954F-56B4880882B0}"/>
              </a:ext>
            </a:extLst>
          </p:cNvPr>
          <p:cNvSpPr txBox="1"/>
          <p:nvPr/>
        </p:nvSpPr>
        <p:spPr>
          <a:xfrm>
            <a:off x="6077115" y="4441255"/>
            <a:ext cx="1557653" cy="441019"/>
          </a:xfrm>
          <a:prstGeom prst="rect">
            <a:avLst/>
          </a:prstGeom>
          <a:noFill/>
        </p:spPr>
        <p:txBody>
          <a:bodyPr wrap="square" lIns="60960" rtlCol="0">
            <a:spAutoFit/>
          </a:bodyPr>
          <a:lstStyle/>
          <a:p>
            <a:pPr algn="ctr" defTabSz="914377">
              <a:defRPr/>
            </a:pPr>
            <a:r>
              <a:rPr lang="en-US" sz="1133" b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 &amp; quantum </a:t>
            </a:r>
          </a:p>
          <a:p>
            <a:pPr algn="ctr" defTabSz="914377">
              <a:defRPr/>
            </a:pPr>
            <a:r>
              <a:rPr lang="en-US" sz="1133" b="1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silico</a:t>
            </a:r>
            <a:r>
              <a:rPr lang="en-US" sz="1133" b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validation</a:t>
            </a:r>
          </a:p>
        </p:txBody>
      </p:sp>
      <p:pic>
        <p:nvPicPr>
          <p:cNvPr id="69" name="Picture 2" descr="SandboxAQ Announces Partnership with evolutionQ">
            <a:extLst>
              <a:ext uri="{FF2B5EF4-FFF2-40B4-BE49-F238E27FC236}">
                <a16:creationId xmlns:a16="http://schemas.microsoft.com/office/drawing/2014/main" id="{E3FDA0B1-716A-CE7A-EE4D-1FC849ECC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789" y="4285487"/>
            <a:ext cx="1243120" cy="24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: Rounded Corners 55">
            <a:extLst>
              <a:ext uri="{FF2B5EF4-FFF2-40B4-BE49-F238E27FC236}">
                <a16:creationId xmlns:a16="http://schemas.microsoft.com/office/drawing/2014/main" id="{C02E7008-B1C6-FD60-D396-89FE2905248D}"/>
              </a:ext>
            </a:extLst>
          </p:cNvPr>
          <p:cNvSpPr/>
          <p:nvPr/>
        </p:nvSpPr>
        <p:spPr>
          <a:xfrm>
            <a:off x="6030665" y="4221935"/>
            <a:ext cx="1521269" cy="731520"/>
          </a:xfrm>
          <a:prstGeom prst="roundRect">
            <a:avLst/>
          </a:prstGeom>
          <a:noFill/>
          <a:ln w="19050">
            <a:solidFill>
              <a:srgbClr val="162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0701A87-4A60-C7EA-E75D-646BF0BEBE72}"/>
              </a:ext>
            </a:extLst>
          </p:cNvPr>
          <p:cNvSpPr txBox="1"/>
          <p:nvPr/>
        </p:nvSpPr>
        <p:spPr>
          <a:xfrm>
            <a:off x="6047856" y="3561845"/>
            <a:ext cx="1576030" cy="441019"/>
          </a:xfrm>
          <a:prstGeom prst="rect">
            <a:avLst/>
          </a:prstGeom>
          <a:noFill/>
        </p:spPr>
        <p:txBody>
          <a:bodyPr wrap="square" lIns="60960" rtlCol="0">
            <a:spAutoFit/>
          </a:bodyPr>
          <a:lstStyle/>
          <a:p>
            <a:pPr algn="ctr" defTabSz="914377">
              <a:defRPr/>
            </a:pPr>
            <a:r>
              <a:rPr lang="en-US" sz="1133" b="1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vitro </a:t>
            </a:r>
            <a:r>
              <a:rPr lang="en-US" sz="1133" b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&amp; </a:t>
            </a:r>
            <a:r>
              <a:rPr lang="en-US" sz="1133" b="1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vivo </a:t>
            </a:r>
            <a:r>
              <a:rPr lang="en-US" sz="1133" b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lab validation</a:t>
            </a:r>
          </a:p>
        </p:txBody>
      </p:sp>
      <p:sp>
        <p:nvSpPr>
          <p:cNvPr id="72" name="Rectangle: Rounded Corners 55">
            <a:extLst>
              <a:ext uri="{FF2B5EF4-FFF2-40B4-BE49-F238E27FC236}">
                <a16:creationId xmlns:a16="http://schemas.microsoft.com/office/drawing/2014/main" id="{10153BDE-DEFC-43BF-99B5-14775EFCBE9D}"/>
              </a:ext>
            </a:extLst>
          </p:cNvPr>
          <p:cNvSpPr/>
          <p:nvPr/>
        </p:nvSpPr>
        <p:spPr>
          <a:xfrm>
            <a:off x="6030665" y="3269665"/>
            <a:ext cx="1521269" cy="731520"/>
          </a:xfrm>
          <a:prstGeom prst="roundRect">
            <a:avLst/>
          </a:prstGeom>
          <a:noFill/>
          <a:ln w="19050">
            <a:solidFill>
              <a:srgbClr val="162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3" name="Picture 9" descr="Download Penn Logos | Penn Brand Standards">
            <a:extLst>
              <a:ext uri="{FF2B5EF4-FFF2-40B4-BE49-F238E27FC236}">
                <a16:creationId xmlns:a16="http://schemas.microsoft.com/office/drawing/2014/main" id="{C79DBD44-6A49-B874-2CC1-B6E51DA46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3" t="12390" r="28417" b="48794"/>
          <a:stretch/>
        </p:blipFill>
        <p:spPr bwMode="auto">
          <a:xfrm>
            <a:off x="6375057" y="3339835"/>
            <a:ext cx="367881" cy="2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55">
            <a:extLst>
              <a:ext uri="{FF2B5EF4-FFF2-40B4-BE49-F238E27FC236}">
                <a16:creationId xmlns:a16="http://schemas.microsoft.com/office/drawing/2014/main" id="{30D2CE75-4418-B425-1C1C-1614A8690D02}"/>
              </a:ext>
            </a:extLst>
          </p:cNvPr>
          <p:cNvSpPr/>
          <p:nvPr/>
        </p:nvSpPr>
        <p:spPr>
          <a:xfrm>
            <a:off x="6030665" y="2331619"/>
            <a:ext cx="1521269" cy="731520"/>
          </a:xfrm>
          <a:prstGeom prst="roundRect">
            <a:avLst/>
          </a:prstGeom>
          <a:noFill/>
          <a:ln w="19050">
            <a:solidFill>
              <a:srgbClr val="162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angle: Rounded Corners 55">
            <a:extLst>
              <a:ext uri="{FF2B5EF4-FFF2-40B4-BE49-F238E27FC236}">
                <a16:creationId xmlns:a16="http://schemas.microsoft.com/office/drawing/2014/main" id="{BDFDF151-55F7-90A8-72B5-D6550DA3C6B0}"/>
              </a:ext>
            </a:extLst>
          </p:cNvPr>
          <p:cNvSpPr/>
          <p:nvPr/>
        </p:nvSpPr>
        <p:spPr>
          <a:xfrm>
            <a:off x="6030665" y="5147478"/>
            <a:ext cx="1521269" cy="731520"/>
          </a:xfrm>
          <a:prstGeom prst="roundRect">
            <a:avLst/>
          </a:prstGeom>
          <a:noFill/>
          <a:ln w="19050">
            <a:solidFill>
              <a:srgbClr val="162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050" name="Picture 2" descr="Fast Company: Why Patients Have Begun to Lead the Way in the Fight Against  Rare Diseases - Chan Zuckerberg Initiative">
            <a:extLst>
              <a:ext uri="{FF2B5EF4-FFF2-40B4-BE49-F238E27FC236}">
                <a16:creationId xmlns:a16="http://schemas.microsoft.com/office/drawing/2014/main" id="{02B66B70-82B9-5A7D-CC2F-477A00F3B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72" r="2787" b="38017"/>
          <a:stretch/>
        </p:blipFill>
        <p:spPr bwMode="auto">
          <a:xfrm>
            <a:off x="6254839" y="5190743"/>
            <a:ext cx="1154369" cy="28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99DB24-D385-D8B6-FDA9-B273F390B595}"/>
              </a:ext>
            </a:extLst>
          </p:cNvPr>
          <p:cNvCxnSpPr>
            <a:cxnSpLocks/>
          </p:cNvCxnSpPr>
          <p:nvPr/>
        </p:nvCxnSpPr>
        <p:spPr>
          <a:xfrm>
            <a:off x="5836285" y="2691838"/>
            <a:ext cx="189813" cy="0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7CEC44-792A-7A5D-D6BF-436F4E1412BA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5836285" y="3635425"/>
            <a:ext cx="194380" cy="1087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3EDF71-76B6-A7ED-E955-039C5D0E652D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5827703" y="4587695"/>
            <a:ext cx="202963" cy="0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97E8F5-50B3-3E20-5798-2FD794BAD2CE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5836285" y="5513238"/>
            <a:ext cx="194380" cy="0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90F6D2EA-CD8D-4536-4A13-95DCB7699A7D}"/>
              </a:ext>
            </a:extLst>
          </p:cNvPr>
          <p:cNvSpPr/>
          <p:nvPr/>
        </p:nvSpPr>
        <p:spPr>
          <a:xfrm>
            <a:off x="7562072" y="3921219"/>
            <a:ext cx="365760" cy="366687"/>
          </a:xfrm>
          <a:prstGeom prst="ellipse">
            <a:avLst/>
          </a:prstGeom>
          <a:solidFill>
            <a:schemeClr val="bg1"/>
          </a:solidFill>
          <a:ln w="19050">
            <a:solidFill>
              <a:srgbClr val="162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24E55B-EF42-2590-BF1F-F35291D9CB03}"/>
              </a:ext>
            </a:extLst>
          </p:cNvPr>
          <p:cNvCxnSpPr>
            <a:cxnSpLocks/>
          </p:cNvCxnSpPr>
          <p:nvPr/>
        </p:nvCxnSpPr>
        <p:spPr>
          <a:xfrm>
            <a:off x="7637557" y="4107097"/>
            <a:ext cx="243840" cy="0"/>
          </a:xfrm>
          <a:prstGeom prst="straightConnector1">
            <a:avLst/>
          </a:prstGeom>
          <a:ln w="25400">
            <a:solidFill>
              <a:srgbClr val="162A5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90E0E8-30EA-3BA5-FD9B-5D17D0061C8C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7551934" y="2691838"/>
            <a:ext cx="195072" cy="0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2BE293-8180-572E-3BEE-6F50592F548B}"/>
              </a:ext>
            </a:extLst>
          </p:cNvPr>
          <p:cNvCxnSpPr>
            <a:cxnSpLocks/>
          </p:cNvCxnSpPr>
          <p:nvPr/>
        </p:nvCxnSpPr>
        <p:spPr>
          <a:xfrm flipV="1">
            <a:off x="7549866" y="3631853"/>
            <a:ext cx="195072" cy="3572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8CC2430-AF96-5EBC-8B87-37708A0BD091}"/>
              </a:ext>
            </a:extLst>
          </p:cNvPr>
          <p:cNvCxnSpPr>
            <a:cxnSpLocks/>
          </p:cNvCxnSpPr>
          <p:nvPr/>
        </p:nvCxnSpPr>
        <p:spPr>
          <a:xfrm flipV="1">
            <a:off x="7549892" y="4583681"/>
            <a:ext cx="195072" cy="3572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AFFD49B-7002-659A-0F5C-3C1AA41AB0ED}"/>
              </a:ext>
            </a:extLst>
          </p:cNvPr>
          <p:cNvCxnSpPr>
            <a:cxnSpLocks/>
          </p:cNvCxnSpPr>
          <p:nvPr/>
        </p:nvCxnSpPr>
        <p:spPr>
          <a:xfrm flipV="1">
            <a:off x="7560769" y="5509666"/>
            <a:ext cx="195072" cy="3572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9" descr="Download Penn Logos | Penn Brand Standards">
            <a:extLst>
              <a:ext uri="{FF2B5EF4-FFF2-40B4-BE49-F238E27FC236}">
                <a16:creationId xmlns:a16="http://schemas.microsoft.com/office/drawing/2014/main" id="{C1F748A5-D54E-6AA1-C2F9-59927C7F7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48966" r="18060" b="10747"/>
          <a:stretch/>
        </p:blipFill>
        <p:spPr bwMode="auto">
          <a:xfrm>
            <a:off x="6623659" y="3342519"/>
            <a:ext cx="622441" cy="25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61936D-460F-1E8B-CCA8-2F3E37B7407B}"/>
              </a:ext>
            </a:extLst>
          </p:cNvPr>
          <p:cNvSpPr/>
          <p:nvPr/>
        </p:nvSpPr>
        <p:spPr>
          <a:xfrm>
            <a:off x="6896918" y="3308209"/>
            <a:ext cx="125452" cy="63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ED603C1-C7D6-A769-DD79-6D20ADA0A102}"/>
              </a:ext>
            </a:extLst>
          </p:cNvPr>
          <p:cNvCxnSpPr>
            <a:cxnSpLocks/>
          </p:cNvCxnSpPr>
          <p:nvPr/>
        </p:nvCxnSpPr>
        <p:spPr>
          <a:xfrm flipV="1">
            <a:off x="5720910" y="6479342"/>
            <a:ext cx="2565081" cy="19796"/>
          </a:xfrm>
          <a:prstGeom prst="line">
            <a:avLst/>
          </a:prstGeom>
          <a:ln w="12700">
            <a:solidFill>
              <a:srgbClr val="162A5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: Rounded Corners 55">
            <a:extLst>
              <a:ext uri="{FF2B5EF4-FFF2-40B4-BE49-F238E27FC236}">
                <a16:creationId xmlns:a16="http://schemas.microsoft.com/office/drawing/2014/main" id="{4BDCBA6C-47E4-D2A4-1CB1-A82548DC860D}"/>
              </a:ext>
            </a:extLst>
          </p:cNvPr>
          <p:cNvSpPr/>
          <p:nvPr/>
        </p:nvSpPr>
        <p:spPr>
          <a:xfrm>
            <a:off x="6030666" y="6193316"/>
            <a:ext cx="1521269" cy="595302"/>
          </a:xfrm>
          <a:prstGeom prst="roundRect">
            <a:avLst/>
          </a:prstGeom>
          <a:solidFill>
            <a:schemeClr val="lt1"/>
          </a:solidFill>
          <a:ln w="12700">
            <a:solidFill>
              <a:srgbClr val="162A5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772942F-D65D-68CA-BF4F-B50DE6B08B84}"/>
              </a:ext>
            </a:extLst>
          </p:cNvPr>
          <p:cNvSpPr txBox="1"/>
          <p:nvPr/>
        </p:nvSpPr>
        <p:spPr>
          <a:xfrm>
            <a:off x="6041978" y="6285431"/>
            <a:ext cx="1586628" cy="441017"/>
          </a:xfrm>
          <a:prstGeom prst="rect">
            <a:avLst/>
          </a:prstGeom>
          <a:noFill/>
        </p:spPr>
        <p:txBody>
          <a:bodyPr wrap="square" lIns="60960" rtlCol="0">
            <a:spAutoFit/>
          </a:bodyPr>
          <a:lstStyle/>
          <a:p>
            <a:pPr algn="ctr" defTabSz="914377">
              <a:defRPr/>
            </a:pPr>
            <a:r>
              <a:rPr lang="en-US" sz="1133" b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Evaluation by external groups</a:t>
            </a:r>
          </a:p>
        </p:txBody>
      </p:sp>
      <p:sp>
        <p:nvSpPr>
          <p:cNvPr id="120" name="Rectangle: Rounded Corners 55">
            <a:extLst>
              <a:ext uri="{FF2B5EF4-FFF2-40B4-BE49-F238E27FC236}">
                <a16:creationId xmlns:a16="http://schemas.microsoft.com/office/drawing/2014/main" id="{D1944170-6527-1F45-EAEF-350515203773}"/>
              </a:ext>
            </a:extLst>
          </p:cNvPr>
          <p:cNvSpPr/>
          <p:nvPr/>
        </p:nvSpPr>
        <p:spPr>
          <a:xfrm>
            <a:off x="8144191" y="6193145"/>
            <a:ext cx="1521269" cy="607449"/>
          </a:xfrm>
          <a:prstGeom prst="roundRect">
            <a:avLst/>
          </a:prstGeom>
          <a:solidFill>
            <a:schemeClr val="lt1"/>
          </a:solidFill>
          <a:ln w="12700">
            <a:solidFill>
              <a:srgbClr val="162A5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8D6C020-B92A-9667-2827-A981C22494E2}"/>
              </a:ext>
            </a:extLst>
          </p:cNvPr>
          <p:cNvSpPr txBox="1"/>
          <p:nvPr/>
        </p:nvSpPr>
        <p:spPr>
          <a:xfrm>
            <a:off x="8285991" y="6285431"/>
            <a:ext cx="1328700" cy="441017"/>
          </a:xfrm>
          <a:prstGeom prst="rect">
            <a:avLst/>
          </a:prstGeom>
          <a:noFill/>
        </p:spPr>
        <p:txBody>
          <a:bodyPr wrap="square" lIns="60960" rtlCol="0">
            <a:spAutoFit/>
          </a:bodyPr>
          <a:lstStyle/>
          <a:p>
            <a:pPr algn="ctr" defTabSz="914377">
              <a:defRPr/>
            </a:pPr>
            <a:r>
              <a:rPr lang="en-US" sz="1133" b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Clinical trials by external groups</a:t>
            </a:r>
          </a:p>
        </p:txBody>
      </p: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A7834FB9-42B0-54CF-B579-13E5155E8E33}"/>
              </a:ext>
            </a:extLst>
          </p:cNvPr>
          <p:cNvCxnSpPr>
            <a:cxnSpLocks/>
            <a:stCxn id="120" idx="3"/>
          </p:cNvCxnSpPr>
          <p:nvPr/>
        </p:nvCxnSpPr>
        <p:spPr>
          <a:xfrm flipV="1">
            <a:off x="9665460" y="4104835"/>
            <a:ext cx="125244" cy="2392035"/>
          </a:xfrm>
          <a:prstGeom prst="bentConnector2">
            <a:avLst/>
          </a:prstGeom>
          <a:ln w="12700">
            <a:solidFill>
              <a:srgbClr val="162A53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Rectangle: Rounded Corners 31">
            <a:extLst>
              <a:ext uri="{FF2B5EF4-FFF2-40B4-BE49-F238E27FC236}">
                <a16:creationId xmlns:a16="http://schemas.microsoft.com/office/drawing/2014/main" id="{1A9980DC-77BF-B775-78E0-85574E1E815F}"/>
              </a:ext>
            </a:extLst>
          </p:cNvPr>
          <p:cNvSpPr/>
          <p:nvPr/>
        </p:nvSpPr>
        <p:spPr>
          <a:xfrm>
            <a:off x="4398272" y="4568591"/>
            <a:ext cx="595610" cy="384865"/>
          </a:xfrm>
          <a:prstGeom prst="roundRect">
            <a:avLst/>
          </a:prstGeom>
          <a:solidFill>
            <a:srgbClr val="FD2B32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1219170">
              <a:defRPr/>
            </a:pPr>
            <a:r>
              <a:rPr lang="en-US" sz="1867" b="1" kern="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0.93</a:t>
            </a:r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991D8AB9-2C43-8CAC-4F15-C5D11EDF6873}"/>
              </a:ext>
            </a:extLst>
          </p:cNvPr>
          <p:cNvCxnSpPr>
            <a:cxnSpLocks/>
            <a:stCxn id="1040" idx="0"/>
          </p:cNvCxnSpPr>
          <p:nvPr/>
        </p:nvCxnSpPr>
        <p:spPr>
          <a:xfrm flipH="1" flipV="1">
            <a:off x="4311315" y="3864743"/>
            <a:ext cx="384763" cy="703848"/>
          </a:xfrm>
          <a:prstGeom prst="line">
            <a:avLst/>
          </a:prstGeom>
          <a:noFill/>
          <a:ln w="6350" cap="flat" cmpd="sng" algn="ctr">
            <a:solidFill>
              <a:srgbClr val="162A53"/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FF3E7AF-9603-B626-D7EE-FB1C28159B71}"/>
              </a:ext>
            </a:extLst>
          </p:cNvPr>
          <p:cNvSpPr/>
          <p:nvPr/>
        </p:nvSpPr>
        <p:spPr>
          <a:xfrm>
            <a:off x="562979" y="4095257"/>
            <a:ext cx="2553287" cy="504894"/>
          </a:xfrm>
          <a:prstGeom prst="roundRect">
            <a:avLst/>
          </a:prstGeom>
          <a:noFill/>
          <a:ln w="19050">
            <a:solidFill>
              <a:srgbClr val="172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9460" name="Picture 4" descr="EVERSANA - Bolder Strategies. Superior Performance.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33817" r="4976" b="33159"/>
          <a:stretch/>
        </p:blipFill>
        <p:spPr bwMode="auto">
          <a:xfrm>
            <a:off x="708890" y="4359074"/>
            <a:ext cx="1058279" cy="20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D77835-180F-8A28-DB58-EF109BA034EA}"/>
              </a:ext>
            </a:extLst>
          </p:cNvPr>
          <p:cNvSpPr txBox="1"/>
          <p:nvPr/>
        </p:nvSpPr>
        <p:spPr>
          <a:xfrm>
            <a:off x="630048" y="4050444"/>
            <a:ext cx="25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400" b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 world drug-disease data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6624B-B23F-47D4-3DAF-3E146A08D957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604" y="4369392"/>
            <a:ext cx="1282055" cy="147009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6BBC14E-8B18-4F6C-547E-02FF2F2AB7EF}"/>
              </a:ext>
            </a:extLst>
          </p:cNvPr>
          <p:cNvCxnSpPr>
            <a:cxnSpLocks/>
          </p:cNvCxnSpPr>
          <p:nvPr/>
        </p:nvCxnSpPr>
        <p:spPr>
          <a:xfrm flipV="1">
            <a:off x="3102386" y="4359074"/>
            <a:ext cx="256032" cy="0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E38B8D94-B9C6-F9D9-13EC-271945CBF338}"/>
              </a:ext>
            </a:extLst>
          </p:cNvPr>
          <p:cNvCxnSpPr>
            <a:cxnSpLocks/>
            <a:stCxn id="50" idx="4"/>
          </p:cNvCxnSpPr>
          <p:nvPr/>
        </p:nvCxnSpPr>
        <p:spPr>
          <a:xfrm flipH="1">
            <a:off x="3360486" y="3943289"/>
            <a:ext cx="1384" cy="957247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75C157FE-208F-F356-A46C-F7B03766A3AE}"/>
              </a:ext>
            </a:extLst>
          </p:cNvPr>
          <p:cNvGrpSpPr/>
          <p:nvPr/>
        </p:nvGrpSpPr>
        <p:grpSpPr>
          <a:xfrm>
            <a:off x="10338682" y="3473526"/>
            <a:ext cx="1762106" cy="1241037"/>
            <a:chOff x="7754012" y="2449972"/>
            <a:chExt cx="1321579" cy="930778"/>
          </a:xfrm>
        </p:grpSpPr>
        <p:sp>
          <p:nvSpPr>
            <p:cNvPr id="100" name="Rectangle: Rounded Corners 55">
              <a:extLst>
                <a:ext uri="{FF2B5EF4-FFF2-40B4-BE49-F238E27FC236}">
                  <a16:creationId xmlns:a16="http://schemas.microsoft.com/office/drawing/2014/main" id="{38032ACF-A9E3-8D26-888B-E468F321FA03}"/>
                </a:ext>
              </a:extLst>
            </p:cNvPr>
            <p:cNvSpPr/>
            <p:nvPr/>
          </p:nvSpPr>
          <p:spPr>
            <a:xfrm>
              <a:off x="7800291" y="2449972"/>
              <a:ext cx="1251235" cy="930778"/>
            </a:xfrm>
            <a:prstGeom prst="roundRect">
              <a:avLst/>
            </a:prstGeom>
            <a:noFill/>
            <a:ln w="19050">
              <a:solidFill>
                <a:srgbClr val="162A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8515798-D45E-2B6D-1455-664DC042F220}"/>
                </a:ext>
              </a:extLst>
            </p:cNvPr>
            <p:cNvSpPr txBox="1"/>
            <p:nvPr/>
          </p:nvSpPr>
          <p:spPr>
            <a:xfrm>
              <a:off x="7754012" y="2469998"/>
              <a:ext cx="1321579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Enable immediate patient use</a:t>
              </a:r>
            </a:p>
          </p:txBody>
        </p:sp>
        <p:pic>
          <p:nvPicPr>
            <p:cNvPr id="1065" name="Object 13">
              <a:extLst>
                <a:ext uri="{FF2B5EF4-FFF2-40B4-BE49-F238E27FC236}">
                  <a16:creationId xmlns:a16="http://schemas.microsoft.com/office/drawing/2014/main" id="{1305EB69-A02B-E83B-1C33-CCCC4ED20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195436" y="2849570"/>
              <a:ext cx="460943" cy="480698"/>
            </a:xfrm>
            <a:prstGeom prst="rect">
              <a:avLst/>
            </a:prstGeom>
          </p:spPr>
        </p:pic>
      </p:grp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D3D5CE41-78F0-F5FC-BD66-C56A7D449CBE}"/>
              </a:ext>
            </a:extLst>
          </p:cNvPr>
          <p:cNvCxnSpPr>
            <a:cxnSpLocks/>
          </p:cNvCxnSpPr>
          <p:nvPr/>
        </p:nvCxnSpPr>
        <p:spPr>
          <a:xfrm>
            <a:off x="10197753" y="4112880"/>
            <a:ext cx="202963" cy="0"/>
          </a:xfrm>
          <a:prstGeom prst="line">
            <a:avLst/>
          </a:prstGeom>
          <a:ln w="19050">
            <a:solidFill>
              <a:srgbClr val="162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071CA4EA-4D59-F158-2F6E-2EC4609CE72E}"/>
              </a:ext>
            </a:extLst>
          </p:cNvPr>
          <p:cNvCxnSpPr>
            <a:cxnSpLocks/>
          </p:cNvCxnSpPr>
          <p:nvPr/>
        </p:nvCxnSpPr>
        <p:spPr>
          <a:xfrm>
            <a:off x="7551936" y="2686591"/>
            <a:ext cx="2238769" cy="1404865"/>
          </a:xfrm>
          <a:prstGeom prst="bentConnector3">
            <a:avLst>
              <a:gd name="adj1" fmla="val 99815"/>
            </a:avLst>
          </a:prstGeom>
          <a:ln w="12700">
            <a:solidFill>
              <a:srgbClr val="162A53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itle 4">
            <a:extLst>
              <a:ext uri="{FF2B5EF4-FFF2-40B4-BE49-F238E27FC236}">
                <a16:creationId xmlns:a16="http://schemas.microsoft.com/office/drawing/2014/main" id="{9EEDF601-A16B-E167-5056-D29B82150C3D}"/>
              </a:ext>
            </a:extLst>
          </p:cNvPr>
          <p:cNvSpPr txBox="1">
            <a:spLocks/>
          </p:cNvSpPr>
          <p:nvPr/>
        </p:nvSpPr>
        <p:spPr>
          <a:xfrm>
            <a:off x="387551" y="386194"/>
            <a:ext cx="11357141" cy="5110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172B53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77" name="Title 4">
            <a:extLst>
              <a:ext uri="{FF2B5EF4-FFF2-40B4-BE49-F238E27FC236}">
                <a16:creationId xmlns:a16="http://schemas.microsoft.com/office/drawing/2014/main" id="{C03264CE-25D0-EFDF-388D-233E1C90CD32}"/>
              </a:ext>
            </a:extLst>
          </p:cNvPr>
          <p:cNvSpPr txBox="1">
            <a:spLocks/>
          </p:cNvSpPr>
          <p:nvPr/>
        </p:nvSpPr>
        <p:spPr>
          <a:xfrm>
            <a:off x="90901" y="27278"/>
            <a:ext cx="9357900" cy="5110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Challenge: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grade all 36M drug-disease links and identify promising repurposing candidates (collaboration with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EveryCure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, CZI)*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49DC3D-A9D9-83F1-D733-1F952C4FD754}"/>
              </a:ext>
            </a:extLst>
          </p:cNvPr>
          <p:cNvSpPr txBox="1"/>
          <p:nvPr/>
        </p:nvSpPr>
        <p:spPr>
          <a:xfrm>
            <a:off x="28379" y="6229490"/>
            <a:ext cx="38175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400" i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</a:rPr>
              <a:t>*</a:t>
            </a:r>
            <a:r>
              <a:rPr lang="fr-FR" sz="1400" i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</a:rPr>
              <a:t>Funded</a:t>
            </a:r>
            <a:r>
              <a:rPr lang="fr-FR" sz="1400" i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</a:rPr>
              <a:t> by ARPA-H  (</a:t>
            </a:r>
            <a:r>
              <a:rPr lang="fr-FR" sz="1400" i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</a:rPr>
              <a:t>with</a:t>
            </a:r>
            <a:r>
              <a:rPr lang="fr-FR" sz="1400" i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</a:rPr>
              <a:t> David Fajgenbaum, </a:t>
            </a:r>
            <a:r>
              <a:rPr lang="fr-FR" sz="1400" i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</a:rPr>
              <a:t>EveryCure</a:t>
            </a:r>
            <a:r>
              <a:rPr lang="fr-FR" sz="1400" i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</a:rPr>
              <a:t>)</a:t>
            </a:r>
          </a:p>
          <a:p>
            <a:pPr algn="l"/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45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9EEB-F09A-DF77-7AB9-7FE8A14C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"/>
            <a:ext cx="9685521" cy="1143000"/>
          </a:xfrm>
        </p:spPr>
        <p:txBody>
          <a:bodyPr/>
          <a:lstStyle/>
          <a:p>
            <a:r>
              <a:rPr lang="en-US" dirty="0" err="1"/>
              <a:t>EveryCure</a:t>
            </a:r>
            <a:r>
              <a:rPr lang="en-US" dirty="0"/>
              <a:t> and collaborators including UNC-RENCI receive $48.3M grant from ARPA-H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4FA94-C953-4FC0-CDBC-EF1D09F6C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31" r="9720"/>
          <a:stretch/>
        </p:blipFill>
        <p:spPr>
          <a:xfrm>
            <a:off x="7540766" y="2327243"/>
            <a:ext cx="4399061" cy="29655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A27834-E07C-4871-2B55-F51473CC84FA}"/>
              </a:ext>
            </a:extLst>
          </p:cNvPr>
          <p:cNvSpPr txBox="1"/>
          <p:nvPr/>
        </p:nvSpPr>
        <p:spPr>
          <a:xfrm>
            <a:off x="5957816" y="619825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https://6abc.com/dr-david-fajgenbaum-every-cure-rare-disease-forum-university-of-pennsylvania/14479463/</a:t>
            </a:r>
            <a:r>
              <a:rPr lang="en-US" dirty="0"/>
              <a:t> </a:t>
            </a:r>
          </a:p>
        </p:txBody>
      </p:sp>
      <p:pic>
        <p:nvPicPr>
          <p:cNvPr id="4" name="Online Media 3" title="White House Rare Disease Forum">
            <a:hlinkClick r:id="" action="ppaction://media"/>
            <a:extLst>
              <a:ext uri="{FF2B5EF4-FFF2-40B4-BE49-F238E27FC236}">
                <a16:creationId xmlns:a16="http://schemas.microsoft.com/office/drawing/2014/main" id="{4E4AC6CE-A614-3D0A-BD46-36E792CBEC7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5"/>
          <a:srcRect t="8452" r="25072" b="7024"/>
          <a:stretch/>
        </p:blipFill>
        <p:spPr>
          <a:xfrm>
            <a:off x="21635" y="1449651"/>
            <a:ext cx="7467600" cy="475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3056" y="531000"/>
            <a:ext cx="4607595" cy="5455548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6"/>
          <p:cNvSpPr txBox="1"/>
          <p:nvPr/>
        </p:nvSpPr>
        <p:spPr>
          <a:xfrm>
            <a:off x="1770399" y="0"/>
            <a:ext cx="7647299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50000"/>
                  </a:srgb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Biomedical Data </a:t>
            </a:r>
            <a:r>
              <a:rPr kumimoji="0" lang="en" sz="30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50000"/>
                  </a:srgb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Translator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6"/>
          <p:cNvSpPr txBox="1"/>
          <p:nvPr/>
        </p:nvSpPr>
        <p:spPr>
          <a:xfrm>
            <a:off x="686348" y="762000"/>
            <a:ext cx="3669882" cy="2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None/>
              <a:tabLst/>
              <a:defRPr/>
            </a:pPr>
            <a:r>
              <a:rPr kumimoji="0" lang="e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“Two hundred years ago, chemists created a comprehensive enumeration of the elements and systematic relationships among them. We envision the Translator doing the same for translational science.”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Tx/>
              <a:buNone/>
              <a:tabLst/>
              <a:defRPr/>
            </a:pPr>
            <a:r>
              <a:rPr kumimoji="0" lang="e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 ̶  </a:t>
            </a:r>
            <a:r>
              <a:rPr kumimoji="0" lang="e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Christopher P. Austin, MD, director of NCATS, with Christine M.  Colvis, PhD, Noel T. Southall, PhD</a:t>
            </a:r>
            <a:endParaRPr kumimoji="0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1" name="Google Shape;481;p56"/>
          <p:cNvCxnSpPr>
            <a:cxnSpLocks/>
          </p:cNvCxnSpPr>
          <p:nvPr/>
        </p:nvCxnSpPr>
        <p:spPr>
          <a:xfrm flipH="1">
            <a:off x="7395866" y="3384215"/>
            <a:ext cx="1661611" cy="985101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2" name="Google Shape;482;p56"/>
          <p:cNvSpPr txBox="1"/>
          <p:nvPr/>
        </p:nvSpPr>
        <p:spPr>
          <a:xfrm>
            <a:off x="9057475" y="2215790"/>
            <a:ext cx="2945985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kumimoji="0" lang="en" sz="20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Enhance (but not replace) human reasoning, move beyond symptom-based definitions of disease toward a more mechanistic understanding</a:t>
            </a:r>
            <a:endParaRPr kumimoji="0" sz="2000" b="0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56"/>
          <p:cNvSpPr/>
          <p:nvPr/>
        </p:nvSpPr>
        <p:spPr>
          <a:xfrm>
            <a:off x="5542421" y="4329599"/>
            <a:ext cx="2228700" cy="412800"/>
          </a:xfrm>
          <a:prstGeom prst="ellipse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6"/>
          <p:cNvSpPr txBox="1">
            <a:spLocks noGrp="1"/>
          </p:cNvSpPr>
          <p:nvPr>
            <p:ph type="sldNum" idx="12"/>
          </p:nvPr>
        </p:nvSpPr>
        <p:spPr>
          <a:xfrm>
            <a:off x="7981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tabLst/>
              <a:defRPr/>
            </a:pPr>
            <a:fld id="{00000000-1234-1234-1234-123412341234}" type="slidenum">
              <a:rPr kumimoji="0" lang="en" sz="9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200"/>
                <a:buFont typeface="Calibri"/>
                <a:buNone/>
                <a:tabLst/>
                <a:defRPr/>
              </a:pPr>
              <a:t>34</a:t>
            </a:fld>
            <a:endParaRPr kumimoji="0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F4442-F979-45AB-BA67-139F6A99B8B1}"/>
              </a:ext>
            </a:extLst>
          </p:cNvPr>
          <p:cNvSpPr txBox="1"/>
          <p:nvPr/>
        </p:nvSpPr>
        <p:spPr>
          <a:xfrm flipH="1">
            <a:off x="1521273" y="5952791"/>
            <a:ext cx="80422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Austin CP, Colvis CM, Southall NT. Deconstructing the translational tower of babel. </a:t>
            </a:r>
            <a:r>
              <a:rPr kumimoji="0" lang="en" sz="14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Clin Transl Sci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 2019;12(2):85. </a:t>
            </a:r>
            <a:r>
              <a:rPr kumimoji="0" lang="en" sz="1400" b="0" i="0" u="sng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doi:10.1111/cts.12595</a:t>
            </a:r>
            <a:r>
              <a:rPr kumimoji="0" lang="en" sz="1400" b="0" i="0" u="sng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Fecho K, et al. The Biomedical Data Translator Consortium. Toward a universal biomedical data translator. Clin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Transl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Sci 2019;12(2):91–94. </a:t>
            </a: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doi:10.1111/cts.12591. </a:t>
            </a:r>
            <a:endParaRPr kumimoji="0" lang="en" sz="1400" b="0" i="0" u="sng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5454" y="1015520"/>
            <a:ext cx="8685341" cy="3680367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7"/>
          <p:cNvSpPr txBox="1"/>
          <p:nvPr/>
        </p:nvSpPr>
        <p:spPr>
          <a:xfrm>
            <a:off x="1586956" y="0"/>
            <a:ext cx="8558531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Tx/>
              <a:buNone/>
              <a:tabLst/>
              <a:defRPr/>
            </a:pPr>
            <a:r>
              <a:rPr kumimoji="0" lang="en" sz="30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50000"/>
                  </a:srgb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Prototype Translator System Architecture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7"/>
          <p:cNvSpPr txBox="1">
            <a:spLocks noGrp="1"/>
          </p:cNvSpPr>
          <p:nvPr>
            <p:ph type="sldNum" idx="12"/>
          </p:nvPr>
        </p:nvSpPr>
        <p:spPr>
          <a:xfrm>
            <a:off x="7981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"/>
              <a:buFont typeface="Calibri"/>
              <a:buNone/>
              <a:tabLst/>
              <a:defRPr/>
            </a:pPr>
            <a:fld id="{00000000-1234-1234-1234-123412341234}" type="slidenum">
              <a:rPr kumimoji="0" lang="en" sz="9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200"/>
                <a:buFont typeface="Calibri"/>
                <a:buNone/>
                <a:tabLst/>
                <a:defRPr/>
              </a:pPr>
              <a:t>35</a:t>
            </a:fld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" name="Shape 162">
            <a:extLst>
              <a:ext uri="{FF2B5EF4-FFF2-40B4-BE49-F238E27FC236}">
                <a16:creationId xmlns:a16="http://schemas.microsoft.com/office/drawing/2014/main" id="{DB5A99E3-17CF-4157-8B7D-0AD569B275CC}"/>
              </a:ext>
            </a:extLst>
          </p:cNvPr>
          <p:cNvSpPr txBox="1"/>
          <p:nvPr/>
        </p:nvSpPr>
        <p:spPr>
          <a:xfrm>
            <a:off x="1586956" y="4665304"/>
            <a:ext cx="2156100" cy="181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Translator Knowledge Sources: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00000"/>
              <a:buFontTx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Biolink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00000"/>
              <a:buFontTx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Pharos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00000"/>
              <a:buFontTx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chem2bio2rdf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00000"/>
              <a:buFontTx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Knowledge Beacon Aggregator</a:t>
            </a:r>
          </a:p>
        </p:txBody>
      </p:sp>
      <p:sp>
        <p:nvSpPr>
          <p:cNvPr id="11" name="Shape 163">
            <a:extLst>
              <a:ext uri="{FF2B5EF4-FFF2-40B4-BE49-F238E27FC236}">
                <a16:creationId xmlns:a16="http://schemas.microsoft.com/office/drawing/2014/main" id="{FDD55477-D916-4EC6-9347-AD89624E5AF9}"/>
              </a:ext>
            </a:extLst>
          </p:cNvPr>
          <p:cNvSpPr txBox="1"/>
          <p:nvPr/>
        </p:nvSpPr>
        <p:spPr>
          <a:xfrm>
            <a:off x="3584394" y="4665304"/>
            <a:ext cx="2323800" cy="181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Non-Translator Knowledge Sources: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Tx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quickGO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Tx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HGNC (synonyms)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FontTx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OXO (synonyms)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B45F0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Ontologies via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B45F0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ontobio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B45F0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: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100000"/>
              <a:buFontTx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B45F0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MONDO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ct val="100000"/>
              <a:buFontTx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B45F0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Human Phenotype</a:t>
            </a:r>
          </a:p>
        </p:txBody>
      </p:sp>
      <p:sp>
        <p:nvSpPr>
          <p:cNvPr id="12" name="Shape 164">
            <a:extLst>
              <a:ext uri="{FF2B5EF4-FFF2-40B4-BE49-F238E27FC236}">
                <a16:creationId xmlns:a16="http://schemas.microsoft.com/office/drawing/2014/main" id="{FDD15ED3-31E6-4262-9B1E-52A6D987FB5E}"/>
              </a:ext>
            </a:extLst>
          </p:cNvPr>
          <p:cNvSpPr txBox="1"/>
          <p:nvPr/>
        </p:nvSpPr>
        <p:spPr>
          <a:xfrm>
            <a:off x="5945381" y="4629600"/>
            <a:ext cx="4619100" cy="222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1C7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Novel Knowledge Sources: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ct val="100000"/>
              <a:buFontTx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1C7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UBERONGraph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1C7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- Combination of Cell Ontology,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1C7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Uberon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51C7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, and Human Phenotype Ontology, with reasoning applied to make explicit relations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Support Edges: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FontTx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Chemotext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, Chemotext2: PubMed Term co-occurrence with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MeSH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(C1) or word2vec (C2) 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100000"/>
              <a:buFontTx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CDWH: disease co-occurrence from the Carolina Data Warehouse for Health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F8B73-BAF7-4F82-93C7-29477E057AA5}"/>
              </a:ext>
            </a:extLst>
          </p:cNvPr>
          <p:cNvSpPr txBox="1"/>
          <p:nvPr/>
        </p:nvSpPr>
        <p:spPr>
          <a:xfrm flipH="1">
            <a:off x="1586957" y="6581002"/>
            <a:ext cx="8042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Fecho K, et al.  Clin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Transl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Sci 2019;12(2):91–94. </a:t>
            </a: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doi:10.1111/cts.12591. </a:t>
            </a:r>
            <a:endParaRPr kumimoji="0" lang="en" sz="1200" b="0" i="0" u="sng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8"/>
          <p:cNvPicPr preferRelativeResize="0"/>
          <p:nvPr/>
        </p:nvPicPr>
        <p:blipFill rotWithShape="1">
          <a:blip r:embed="rId3">
            <a:alphaModFix/>
          </a:blip>
          <a:srcRect l="5767" t="19057" b="7869"/>
          <a:stretch/>
        </p:blipFill>
        <p:spPr>
          <a:xfrm>
            <a:off x="5679418" y="2561585"/>
            <a:ext cx="5852367" cy="22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8"/>
          <p:cNvSpPr txBox="1"/>
          <p:nvPr/>
        </p:nvSpPr>
        <p:spPr>
          <a:xfrm>
            <a:off x="5914600" y="1763996"/>
            <a:ext cx="5382000" cy="7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7" tIns="68567" rIns="68567" bIns="68567" anchor="t" anchorCtr="0">
            <a:noAutofit/>
          </a:bodyPr>
          <a:lstStyle/>
          <a:p>
            <a:pPr>
              <a:buClr>
                <a:schemeClr val="dk1"/>
              </a:buClr>
              <a:buSzPts val="1500"/>
            </a:pPr>
            <a:r>
              <a:rPr lang="en" sz="2133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“Why is sickle cell disease protective against malaria?”</a:t>
            </a:r>
            <a:endParaRPr sz="2133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5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sp>
        <p:nvSpPr>
          <p:cNvPr id="327" name="Google Shape;327;p58"/>
          <p:cNvSpPr txBox="1"/>
          <p:nvPr/>
        </p:nvSpPr>
        <p:spPr>
          <a:xfrm>
            <a:off x="2424400" y="5010200"/>
            <a:ext cx="7343200" cy="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600" b="1" i="1">
                <a:solidFill>
                  <a:srgbClr val="000000"/>
                </a:solidFill>
              </a:rPr>
              <a:t>FRAMEWORK IDEA: from very big </a:t>
            </a:r>
            <a:r>
              <a:rPr lang="en" sz="1600" b="1" i="1"/>
              <a:t>“knowledge </a:t>
            </a:r>
            <a:r>
              <a:rPr lang="en" sz="1600" b="1" i="1">
                <a:solidFill>
                  <a:srgbClr val="000000"/>
                </a:solidFill>
              </a:rPr>
              <a:t>graph</a:t>
            </a:r>
            <a:r>
              <a:rPr lang="en" sz="1600" b="1" i="1"/>
              <a:t>”</a:t>
            </a:r>
            <a:r>
              <a:rPr lang="en" sz="1600" b="1" i="1">
                <a:solidFill>
                  <a:srgbClr val="000000"/>
                </a:solidFill>
              </a:rPr>
              <a:t> of linked data relationships, use </a:t>
            </a:r>
            <a:r>
              <a:rPr lang="en" sz="1600" b="1" i="1"/>
              <a:t>machine learning</a:t>
            </a:r>
            <a:r>
              <a:rPr lang="en" sz="1600" b="1" i="1">
                <a:solidFill>
                  <a:srgbClr val="000000"/>
                </a:solidFill>
              </a:rPr>
              <a:t>/clever algorithms to extract sub-graph(s) of high interest</a:t>
            </a:r>
            <a:r>
              <a:rPr lang="en" sz="1600" i="1">
                <a:solidFill>
                  <a:srgbClr val="000000"/>
                </a:solidFill>
              </a:rPr>
              <a:t>.</a:t>
            </a:r>
            <a:endParaRPr sz="1600" i="1">
              <a:solidFill>
                <a:srgbClr val="000000"/>
              </a:solidFill>
            </a:endParaRPr>
          </a:p>
        </p:txBody>
      </p:sp>
      <p:sp>
        <p:nvSpPr>
          <p:cNvPr id="328" name="Google Shape;328;p58"/>
          <p:cNvSpPr txBox="1">
            <a:spLocks noGrp="1"/>
          </p:cNvSpPr>
          <p:nvPr>
            <p:ph type="title" idx="4294967295"/>
          </p:nvPr>
        </p:nvSpPr>
        <p:spPr>
          <a:xfrm>
            <a:off x="261732" y="31750"/>
            <a:ext cx="95058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rgbClr val="307389"/>
              </a:buClr>
              <a:buSzPts val="2100"/>
            </a:pPr>
            <a:r>
              <a:rPr lang="en" sz="3200" dirty="0">
                <a:solidFill>
                  <a:schemeClr val="accent1">
                    <a:lumMod val="50000"/>
                  </a:schemeClr>
                </a:solidFill>
                <a:latin typeface="+mj-lt"/>
                <a:ea typeface="Montserrat"/>
                <a:cs typeface="Montserrat"/>
                <a:sym typeface="Montserrat"/>
              </a:rPr>
              <a:t>ROBOKOP (Reasoning Over Biological Objects in Knowledge Oriented Pathways): High-level Concepts Connected by Knowledge Sources</a:t>
            </a:r>
            <a:endParaRPr sz="3200" dirty="0">
              <a:solidFill>
                <a:schemeClr val="accent1">
                  <a:lumMod val="50000"/>
                </a:schemeClr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58"/>
          <p:cNvSpPr txBox="1"/>
          <p:nvPr/>
        </p:nvSpPr>
        <p:spPr>
          <a:xfrm>
            <a:off x="8859400" y="5883100"/>
            <a:ext cx="3168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333">
                <a:latin typeface="Nunito"/>
                <a:ea typeface="Nunito"/>
                <a:cs typeface="Nunito"/>
                <a:sym typeface="Nunito"/>
              </a:rPr>
              <a:t>Bradford et al. INSS 2019</a:t>
            </a:r>
            <a:endParaRPr sz="1333">
              <a:latin typeface="Nunito"/>
              <a:ea typeface="Nunito"/>
              <a:cs typeface="Nunito"/>
              <a:sym typeface="Nunito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" sz="1333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Morton et al. </a:t>
            </a:r>
            <a:r>
              <a:rPr lang="en" sz="1333" i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JAMIA</a:t>
            </a:r>
            <a:r>
              <a:rPr lang="en" sz="1333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 sz="1333">
                <a:latin typeface="Nunito"/>
                <a:ea typeface="Nunito"/>
                <a:cs typeface="Nunito"/>
                <a:sym typeface="Nunito"/>
              </a:rPr>
              <a:t>in press</a:t>
            </a:r>
            <a:endParaRPr sz="1333">
              <a:latin typeface="Nunito"/>
              <a:ea typeface="Nunito"/>
              <a:cs typeface="Nunito"/>
              <a:sym typeface="Nunito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" sz="1333">
                <a:latin typeface="Nunito"/>
                <a:ea typeface="Nunito"/>
                <a:cs typeface="Nunito"/>
                <a:sym typeface="Nunito"/>
              </a:rPr>
              <a:t>Bizon et al. </a:t>
            </a:r>
            <a:r>
              <a:rPr lang="en" sz="1333" i="1">
                <a:latin typeface="Nunito"/>
                <a:ea typeface="Nunito"/>
                <a:cs typeface="Nunito"/>
                <a:sym typeface="Nunito"/>
              </a:rPr>
              <a:t>JCIM</a:t>
            </a:r>
            <a:r>
              <a:rPr lang="en" sz="1333">
                <a:latin typeface="Nunito"/>
                <a:ea typeface="Nunito"/>
                <a:cs typeface="Nunito"/>
                <a:sym typeface="Nunito"/>
              </a:rPr>
              <a:t>, under review</a:t>
            </a:r>
            <a:endParaRPr sz="1333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0" name="Google Shape;33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82" y="1997748"/>
            <a:ext cx="5042451" cy="286250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8"/>
          <p:cNvSpPr txBox="1"/>
          <p:nvPr/>
        </p:nvSpPr>
        <p:spPr>
          <a:xfrm>
            <a:off x="9233333" y="2151167"/>
            <a:ext cx="2958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i="1">
                <a:latin typeface="Nunito"/>
                <a:ea typeface="Nunito"/>
                <a:cs typeface="Nunito"/>
                <a:sym typeface="Nunito"/>
              </a:rPr>
              <a:t>Publication co-occurrence support</a:t>
            </a:r>
            <a:endParaRPr sz="1333" i="1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32" name="Google Shape;332;p58"/>
          <p:cNvCxnSpPr/>
          <p:nvPr/>
        </p:nvCxnSpPr>
        <p:spPr>
          <a:xfrm flipH="1">
            <a:off x="8730633" y="2491167"/>
            <a:ext cx="1088000" cy="29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3" name="Google Shape;333;p58"/>
          <p:cNvSpPr txBox="1"/>
          <p:nvPr/>
        </p:nvSpPr>
        <p:spPr>
          <a:xfrm>
            <a:off x="10176167" y="4505617"/>
            <a:ext cx="1794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i="1">
                <a:latin typeface="Calibri"/>
                <a:ea typeface="Calibri"/>
                <a:cs typeface="Calibri"/>
                <a:sym typeface="Calibri"/>
              </a:rPr>
              <a:t>Assertions on relationship &amp; supportive evidence</a:t>
            </a:r>
            <a:endParaRPr sz="1333" i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4" name="Google Shape;334;p58"/>
          <p:cNvCxnSpPr>
            <a:stCxn id="333" idx="0"/>
          </p:cNvCxnSpPr>
          <p:nvPr/>
        </p:nvCxnSpPr>
        <p:spPr>
          <a:xfrm rot="10800000">
            <a:off x="10103167" y="4098017"/>
            <a:ext cx="970400" cy="40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3752"/>
            <a:ext cx="95250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rgbClr val="1798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Clinical Outcome Pathways (COP) for drug applications: </a:t>
            </a:r>
            <a:r>
              <a:rPr lang="en-US" sz="3600" dirty="0" err="1">
                <a:solidFill>
                  <a:srgbClr val="1798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treprostinil</a:t>
            </a:r>
            <a:r>
              <a:rPr lang="en-US" sz="3600" dirty="0">
                <a:solidFill>
                  <a:srgbClr val="1798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-pulmonary arterial hypertension (PAH) case study</a:t>
            </a:r>
          </a:p>
        </p:txBody>
      </p:sp>
      <p:sp>
        <p:nvSpPr>
          <p:cNvPr id="14" name="Espaço Reservado para Número de Slide 3"/>
          <p:cNvSpPr txBox="1">
            <a:spLocks/>
          </p:cNvSpPr>
          <p:nvPr/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6268DB-3E7F-48E0-A512-DDBB31A9916F}" type="slidenum"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11" b="26082"/>
          <a:stretch/>
        </p:blipFill>
        <p:spPr>
          <a:xfrm>
            <a:off x="1539875" y="2498613"/>
            <a:ext cx="9112250" cy="6096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84"/>
          <a:stretch/>
        </p:blipFill>
        <p:spPr>
          <a:xfrm>
            <a:off x="1590386" y="3256146"/>
            <a:ext cx="9112250" cy="31002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4959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752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rgbClr val="1798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Treprostinil</a:t>
            </a:r>
            <a:r>
              <a:rPr lang="en-US" dirty="0">
                <a:solidFill>
                  <a:srgbClr val="1798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-PAH COP: best ranked answer</a:t>
            </a:r>
          </a:p>
        </p:txBody>
      </p:sp>
      <p:sp>
        <p:nvSpPr>
          <p:cNvPr id="14" name="Espaço Reservado para Número de Slide 3"/>
          <p:cNvSpPr txBox="1">
            <a:spLocks/>
          </p:cNvSpPr>
          <p:nvPr/>
        </p:nvSpPr>
        <p:spPr>
          <a:xfrm>
            <a:off x="85344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6268DB-3E7F-48E0-A512-DDBB31A9916F}" type="slidenum"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0381" b="5412"/>
          <a:stretch/>
        </p:blipFill>
        <p:spPr>
          <a:xfrm>
            <a:off x="1520994" y="1605956"/>
            <a:ext cx="9147006" cy="3695252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524000" y="5301209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Treprostinil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treats PAH by activation of PPARD pathway that helps in multicellular organism development, keratinocyte proliferation and keratinocyte migration. These processes help in the formation of the epithelial cells, leading to a healthier epithelium in pulmonary arteries.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8459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C536-F730-45B5-A008-B13F92DDFD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0500"/>
            <a:ext cx="7772400" cy="4873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1798A9"/>
                </a:solidFill>
              </a:rPr>
              <a:t>What is research data?</a:t>
            </a:r>
            <a:endParaRPr lang="en-US" sz="4000" dirty="0">
              <a:solidFill>
                <a:srgbClr val="1798A9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2B60A-F181-4129-A03F-6FBE62857BC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48413"/>
            <a:ext cx="4953000" cy="357187"/>
          </a:xfrm>
          <a:prstGeom prst="rect">
            <a:avLst/>
          </a:prstGeom>
        </p:spPr>
        <p:txBody>
          <a:bodyPr anchor="b"/>
          <a:lstStyle>
            <a:defPPr>
              <a:defRPr lang="ru-RU"/>
            </a:defPPr>
            <a:lvl1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900" kern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Arial" charset="0"/>
                <a:ea typeface="+mn-ea"/>
                <a:cs typeface="+mn-cs"/>
              </a:defRPr>
            </a:lvl1pPr>
            <a:lvl2pPr marL="3429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85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0287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solidFill>
                  <a:srgbClr val="00B050"/>
                </a:solidFill>
              </a:rPr>
              <a:t>Courtesy of Dr. Vladimir Shiltsev, Fermi National Accelerator Laboratory</a:t>
            </a:r>
            <a:endParaRPr lang="ru-RU" sz="1200" dirty="0">
              <a:solidFill>
                <a:srgbClr val="00B050"/>
              </a:solidFill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47B60C5-B22F-E520-4436-2D400F8224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8600" y="1073543"/>
            <a:ext cx="8629650" cy="52816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57175" indent="-257175">
              <a:lnSpc>
                <a:spcPct val="150000"/>
              </a:lnSpc>
            </a:pPr>
            <a:r>
              <a:rPr lang="en-US" sz="1800" u="sng" dirty="0">
                <a:latin typeface="Verdana" panose="020B0604030504040204" pitchFamily="34" charset="0"/>
              </a:rPr>
              <a:t>Webster's 11th Collegiate D</a:t>
            </a:r>
            <a:r>
              <a:rPr lang="en-US" sz="1800" dirty="0">
                <a:latin typeface="Verdana" panose="020B0604030504040204" pitchFamily="34" charset="0"/>
              </a:rPr>
              <a:t>ictionary:</a:t>
            </a:r>
          </a:p>
          <a:p>
            <a:pPr marL="416624" lvl="3" indent="-214313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Factual information (as measurements or statistics) used as a basis for reasoning, discussion, or calculation</a:t>
            </a:r>
          </a:p>
          <a:p>
            <a:pPr indent="-257175">
              <a:lnSpc>
                <a:spcPct val="150000"/>
              </a:lnSpc>
            </a:pPr>
            <a:r>
              <a:rPr lang="en-US" sz="2050" u="sng" dirty="0">
                <a:latin typeface="Verdana" panose="020B0604030504040204" pitchFamily="34" charset="0"/>
                <a:ea typeface="Verdana" panose="020B0604030504040204" pitchFamily="34" charset="0"/>
              </a:rPr>
              <a:t>University of Leeds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750" dirty="0"/>
              <a:t>Any information that has been collected, observed, generated or created to validate original research findings.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750" dirty="0"/>
              <a:t>Multiple formats including both digital and </a:t>
            </a:r>
            <a:r>
              <a:rPr lang="en-US" sz="1750" u="sng" dirty="0"/>
              <a:t>non-digital</a:t>
            </a:r>
            <a:r>
              <a:rPr lang="en-US" sz="1750" dirty="0"/>
              <a:t>: documents, spreadsheets, laboratory notebooks, field notebooks, diaries, questionnaires, transcripts, audiotapes, videotapes, photographs, films, test responses,…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259844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76200" y="-13159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The General Knowledge (DIKW) </a:t>
            </a:r>
            <a:br>
              <a:rPr lang="en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Pyramid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00" y="1153767"/>
            <a:ext cx="6538568" cy="509463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0" y="6192367"/>
            <a:ext cx="12135200" cy="6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https://en.wikipedia.org/wiki/DIKW_pyramid</a:t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03F92-D5D8-243B-8C64-95C3318707CC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28600" y="1447800"/>
            <a:ext cx="10972800" cy="5241925"/>
          </a:xfrm>
        </p:spPr>
        <p:txBody>
          <a:bodyPr>
            <a:noAutofit/>
          </a:bodyPr>
          <a:lstStyle/>
          <a:p>
            <a:pPr>
              <a:lnSpc>
                <a:spcPts val="2400"/>
              </a:lnSpc>
            </a:pPr>
            <a:r>
              <a:rPr lang="en-US" sz="2000" b="1" dirty="0">
                <a:latin typeface="freight-sans-pro"/>
              </a:rPr>
              <a:t>Observational data</a:t>
            </a:r>
            <a:r>
              <a:rPr lang="en-US" sz="2000" dirty="0">
                <a:latin typeface="freight-sans-pro"/>
              </a:rPr>
              <a:t> - captured in real-time, and is usually irreplaceable (sensor data, surveys, sample data, images, </a:t>
            </a:r>
            <a:r>
              <a:rPr lang="en-US" sz="2000" dirty="0" err="1">
                <a:latin typeface="freight-sans-pro"/>
              </a:rPr>
              <a:t>etc</a:t>
            </a:r>
            <a:r>
              <a:rPr lang="en-US" sz="2000" dirty="0">
                <a:latin typeface="freight-sans-pro"/>
              </a:rPr>
              <a:t>).</a:t>
            </a:r>
          </a:p>
          <a:p>
            <a:pPr>
              <a:lnSpc>
                <a:spcPts val="2400"/>
              </a:lnSpc>
            </a:pPr>
            <a:r>
              <a:rPr lang="en-US" sz="2000" b="1" dirty="0">
                <a:latin typeface="freight-sans-pro"/>
              </a:rPr>
              <a:t>Experimental data</a:t>
            </a:r>
            <a:r>
              <a:rPr lang="en-US" sz="2000" dirty="0">
                <a:latin typeface="freight-sans-pro"/>
              </a:rPr>
              <a:t> - captured from lab equipment; often reproducible, but this can be expensive (gene sequences, chromatograms, chemical bioactivity measurements).</a:t>
            </a:r>
          </a:p>
          <a:p>
            <a:pPr>
              <a:lnSpc>
                <a:spcPts val="2400"/>
              </a:lnSpc>
            </a:pPr>
            <a:r>
              <a:rPr lang="en-US" sz="2000" b="1" dirty="0">
                <a:latin typeface="freight-sans-pro"/>
              </a:rPr>
              <a:t>Simulation data </a:t>
            </a:r>
            <a:r>
              <a:rPr lang="en-US" sz="2000" dirty="0">
                <a:latin typeface="freight-sans-pro"/>
              </a:rPr>
              <a:t>- generated from computational models of physical processes (climate models, economic models, molecular simulations).</a:t>
            </a:r>
          </a:p>
          <a:p>
            <a:pPr>
              <a:lnSpc>
                <a:spcPts val="2400"/>
              </a:lnSpc>
            </a:pPr>
            <a:r>
              <a:rPr lang="en-US" sz="2000" b="1" dirty="0">
                <a:latin typeface="freight-sans-pro"/>
              </a:rPr>
              <a:t>Derived or compiled data</a:t>
            </a:r>
            <a:r>
              <a:rPr lang="en-US" sz="2000" dirty="0">
                <a:latin typeface="freight-sans-pro"/>
              </a:rPr>
              <a:t> - transformed from pre-existing data points; reproducible if lost, but this would be expensive (data mining, compiled databases, </a:t>
            </a:r>
            <a:r>
              <a:rPr lang="en-US" sz="2000" dirty="0" err="1">
                <a:latin typeface="freight-sans-pro"/>
              </a:rPr>
              <a:t>etc</a:t>
            </a:r>
            <a:r>
              <a:rPr lang="en-US" sz="2000" dirty="0">
                <a:latin typeface="freight-sans-pro"/>
              </a:rPr>
              <a:t>).</a:t>
            </a:r>
          </a:p>
          <a:p>
            <a:pPr>
              <a:lnSpc>
                <a:spcPts val="2400"/>
              </a:lnSpc>
            </a:pPr>
            <a:r>
              <a:rPr lang="en-US" sz="2000" b="1" dirty="0">
                <a:latin typeface="freight-sans-pro"/>
              </a:rPr>
              <a:t>Reference or canonical data</a:t>
            </a:r>
            <a:r>
              <a:rPr lang="en-US" sz="2000" dirty="0">
                <a:latin typeface="freight-sans-pro"/>
              </a:rPr>
              <a:t> - static or organic conglomeration or collection of smaller (peer-reviewed) datasets, most probably published and curated (gene sequence databanks, chemical structures, protein x-ray structures, </a:t>
            </a:r>
            <a:r>
              <a:rPr lang="en-US" sz="2000" dirty="0" err="1">
                <a:latin typeface="freight-sans-pro"/>
              </a:rPr>
              <a:t>etc</a:t>
            </a:r>
            <a:r>
              <a:rPr lang="en-US" sz="2000" dirty="0">
                <a:latin typeface="freight-sans-pro"/>
              </a:rPr>
              <a:t>).</a:t>
            </a:r>
          </a:p>
          <a:p>
            <a:pPr marL="0" indent="0">
              <a:lnSpc>
                <a:spcPts val="2400"/>
              </a:lnSpc>
              <a:buNone/>
            </a:pPr>
            <a:endParaRPr lang="en-US" sz="2000" dirty="0"/>
          </a:p>
          <a:p>
            <a:pPr marL="0" indent="0">
              <a:lnSpc>
                <a:spcPts val="2400"/>
              </a:lnSpc>
              <a:buNone/>
            </a:pPr>
            <a:endParaRPr lang="en-US" sz="2000" dirty="0"/>
          </a:p>
          <a:p>
            <a:pPr marL="0" indent="0">
              <a:lnSpc>
                <a:spcPts val="2400"/>
              </a:lnSpc>
              <a:buNone/>
            </a:pPr>
            <a:endParaRPr lang="en-US" sz="20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2000" dirty="0">
                <a:solidFill>
                  <a:srgbClr val="00B050"/>
                </a:solidFill>
              </a:rPr>
              <a:t>*</a:t>
            </a:r>
            <a:r>
              <a:rPr lang="en-US" sz="20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University of Leeds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86D77-A11C-50E8-1186-9D5B99BE75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6400800" cy="838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Sources of research data*</a:t>
            </a:r>
          </a:p>
        </p:txBody>
      </p:sp>
    </p:spTree>
    <p:extLst>
      <p:ext uri="{BB962C8B-B14F-4D97-AF65-F5344CB8AC3E}">
        <p14:creationId xmlns:p14="http://schemas.microsoft.com/office/powerpoint/2010/main" val="1291017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E140C-CC63-48A1-8B34-3F356E4A8241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28600" y="1910398"/>
            <a:ext cx="5943600" cy="2773357"/>
          </a:xfrm>
        </p:spPr>
        <p:txBody>
          <a:bodyPr/>
          <a:lstStyle/>
          <a:p>
            <a:pPr marL="257175" indent="-257175" fontAlgn="base">
              <a:spcBef>
                <a:spcPts val="450"/>
              </a:spcBef>
              <a:spcAft>
                <a:spcPts val="225"/>
              </a:spcAft>
              <a:buSzPct val="120000"/>
            </a:pPr>
            <a:r>
              <a:rPr lang="en-US" sz="2400" b="1" dirty="0"/>
              <a:t>Compliance</a:t>
            </a:r>
            <a:r>
              <a:rPr lang="en-US" sz="2400" dirty="0"/>
              <a:t> with NIH Data Management and Sharing </a:t>
            </a:r>
            <a:r>
              <a:rPr lang="en-US" sz="24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policy</a:t>
            </a:r>
            <a:r>
              <a:rPr lang="en-US" sz="2400" dirty="0"/>
              <a:t>, effective </a:t>
            </a:r>
            <a:r>
              <a:rPr lang="en-US" sz="2400" b="1" u="sng" dirty="0"/>
              <a:t>Jan 25, 2023</a:t>
            </a:r>
          </a:p>
          <a:p>
            <a:pPr marL="556022" lvl="3" indent="-213122">
              <a:spcBef>
                <a:spcPts val="150"/>
              </a:spcBef>
              <a:spcAft>
                <a:spcPts val="225"/>
              </a:spcAft>
              <a:buSzPct val="90000"/>
              <a:buFont typeface="Wingdings" panose="05000000000000000000" pitchFamily="2" charset="2"/>
              <a:buChar char="Ø"/>
            </a:pPr>
            <a:r>
              <a:rPr lang="en-US" sz="1800" dirty="0"/>
              <a:t>Cost of inaction: loss of NIH funding </a:t>
            </a:r>
          </a:p>
          <a:p>
            <a:pPr marL="257175" indent="-257175" fontAlgn="base">
              <a:spcBef>
                <a:spcPts val="600"/>
              </a:spcBef>
              <a:spcAft>
                <a:spcPts val="450"/>
              </a:spcAft>
              <a:buSzPct val="120000"/>
            </a:pPr>
            <a:r>
              <a:rPr lang="en-US" sz="2400" b="1" dirty="0"/>
              <a:t>Protection</a:t>
            </a:r>
            <a:r>
              <a:rPr lang="en-US" sz="2400" dirty="0"/>
              <a:t> (in terms of, either or both, IP and sensitivity, e.g., personal or clinical data) </a:t>
            </a:r>
          </a:p>
          <a:p>
            <a:pPr marL="257175" indent="-257175" fontAlgn="base">
              <a:spcBef>
                <a:spcPts val="600"/>
              </a:spcBef>
              <a:spcAft>
                <a:spcPts val="225"/>
              </a:spcAft>
              <a:buSzPct val="120000"/>
            </a:pPr>
            <a:r>
              <a:rPr lang="en-US" sz="2400" b="1" dirty="0"/>
              <a:t>Preservation</a:t>
            </a:r>
            <a:r>
              <a:rPr lang="en-US" sz="2400" dirty="0"/>
              <a:t> and </a:t>
            </a:r>
            <a:r>
              <a:rPr lang="en-US" sz="2400" b="1" dirty="0"/>
              <a:t>findability</a:t>
            </a:r>
            <a:r>
              <a:rPr lang="en-US" sz="1800" dirty="0"/>
              <a:t> </a:t>
            </a:r>
            <a:r>
              <a:rPr lang="en-US" sz="1800" dirty="0" err="1"/>
              <a:t>itical</a:t>
            </a:r>
            <a:r>
              <a:rPr lang="en-US" sz="1800" dirty="0"/>
              <a:t> to protect research integrity/ reproducibility/accuracy and uniqueness of research 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8560C-4761-4D4B-A45F-A6D67B2260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Why we should care about Research Data Management</a:t>
            </a:r>
          </a:p>
        </p:txBody>
      </p:sp>
      <p:pic>
        <p:nvPicPr>
          <p:cNvPr id="10244" name="Picture 4" descr="Data Engineering skills - Blog | luminousmen">
            <a:extLst>
              <a:ext uri="{FF2B5EF4-FFF2-40B4-BE49-F238E27FC236}">
                <a16:creationId xmlns:a16="http://schemas.microsoft.com/office/drawing/2014/main" id="{820B9426-09CF-4ED7-A6D7-198A3E0F3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577" y="1943055"/>
            <a:ext cx="3942679" cy="295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482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63132F52-4C03-43F9-9A99-F8061C461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76201"/>
            <a:ext cx="789442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 panose="020F0502020204030204" pitchFamily="34" charset="0"/>
              </a:rPr>
              <a:t>Research Data Management (RDM): Key Definitions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31F12651-3511-4D86-AA6D-6018E8848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586768"/>
            <a:ext cx="4904772" cy="4042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28575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514350" eaLnBrk="0" fontAlgn="base" hangingPunct="0">
              <a:spcBef>
                <a:spcPts val="450"/>
              </a:spcBef>
              <a:spcAft>
                <a:spcPts val="450"/>
              </a:spcAft>
              <a:buSzPct val="120000"/>
              <a:buFont typeface="Arial" panose="020B0604020202020204" pitchFamily="34" charset="0"/>
              <a:buChar char="•"/>
            </a:pPr>
            <a:endParaRPr lang="en-US" altLang="en-US" sz="2400" u="sng" dirty="0">
              <a:latin typeface="Calibri"/>
              <a:cs typeface="Arial"/>
            </a:endParaRPr>
          </a:p>
          <a:p>
            <a:pPr marL="514350" eaLnBrk="0" fontAlgn="base" hangingPunct="0">
              <a:spcBef>
                <a:spcPts val="450"/>
              </a:spcBef>
              <a:spcAft>
                <a:spcPts val="45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altLang="en-US" sz="2400" u="sng" dirty="0">
                <a:latin typeface="Calibri"/>
                <a:cs typeface="Arial"/>
              </a:rPr>
              <a:t>Data Sharing</a:t>
            </a:r>
            <a:r>
              <a:rPr lang="en-US" altLang="en-US" sz="2400" dirty="0">
                <a:latin typeface="Calibri"/>
                <a:cs typeface="Arial"/>
              </a:rPr>
              <a:t>: The act of making scientific data available for use by others (e.g., the larger research community, institutions, the broader public), for example, via an established repository</a:t>
            </a:r>
          </a:p>
          <a:p>
            <a:pPr marL="514350" eaLnBrk="0" fontAlgn="base" hangingPunct="0">
              <a:spcBef>
                <a:spcPts val="450"/>
              </a:spcBef>
              <a:spcAft>
                <a:spcPts val="45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2400" u="sng" dirty="0">
                <a:latin typeface="Calibri"/>
              </a:rPr>
              <a:t>Metadata</a:t>
            </a:r>
            <a:r>
              <a:rPr lang="en-US" sz="2400" dirty="0">
                <a:latin typeface="Calibri"/>
              </a:rPr>
              <a:t>: Data annotation intended to make scientific data interpretable and reusable</a:t>
            </a:r>
            <a:endParaRPr lang="en-US" altLang="en-US" sz="2400" dirty="0">
              <a:latin typeface="Calibri"/>
              <a:cs typeface="Arial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D9B6F02-DA0D-4155-8209-DF41E4953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475" y="1567718"/>
            <a:ext cx="3940094" cy="380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183A3E-0AEB-4C58-9836-3B7B7A07A39A}"/>
              </a:ext>
            </a:extLst>
          </p:cNvPr>
          <p:cNvSpPr txBox="1"/>
          <p:nvPr/>
        </p:nvSpPr>
        <p:spPr>
          <a:xfrm>
            <a:off x="5791200" y="6324600"/>
            <a:ext cx="48768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50"/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source: J Med </a:t>
            </a:r>
            <a:r>
              <a:rPr lang="en-US" sz="1350" dirty="0" err="1">
                <a:solidFill>
                  <a:srgbClr val="00B050"/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</a:t>
            </a:r>
            <a:r>
              <a:rPr lang="en-US" sz="1350" dirty="0">
                <a:solidFill>
                  <a:srgbClr val="00B050"/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Assoc. 2015 Jul; 103(3): 154–156</a:t>
            </a:r>
            <a:endParaRPr lang="en-US" sz="1350" dirty="0">
              <a:solidFill>
                <a:srgbClr val="00B05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4457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8C455C-6679-45E5-99C5-849245230378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18172" y="914400"/>
            <a:ext cx="5877828" cy="4085318"/>
          </a:xfrm>
        </p:spPr>
        <p:txBody>
          <a:bodyPr>
            <a:noAutofit/>
          </a:bodyPr>
          <a:lstStyle/>
          <a:p>
            <a:pPr marL="257175" indent="-257175" fontAlgn="base">
              <a:spcBef>
                <a:spcPts val="225"/>
              </a:spcBef>
              <a:spcAft>
                <a:spcPts val="225"/>
              </a:spcAft>
              <a:buSzPct val="120000"/>
            </a:pPr>
            <a:r>
              <a:rPr lang="en-US" sz="1800" dirty="0"/>
              <a:t>Primary data recording </a:t>
            </a:r>
          </a:p>
          <a:p>
            <a:pPr marL="257175" indent="-257175">
              <a:spcBef>
                <a:spcPts val="225"/>
              </a:spcBef>
              <a:spcAft>
                <a:spcPts val="225"/>
              </a:spcAft>
              <a:buSzPct val="120000"/>
            </a:pPr>
            <a:r>
              <a:rPr lang="en-US" sz="1800" dirty="0"/>
              <a:t>Archiving (e.g., </a:t>
            </a:r>
            <a:r>
              <a:rPr lang="en-US" sz="1800" b="1" dirty="0" err="1"/>
              <a:t>LabArchives</a:t>
            </a:r>
            <a:r>
              <a:rPr lang="en-US" sz="1800" dirty="0"/>
              <a:t>; UNC has signed up 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https://mynotebook.labarchives.com/login</a:t>
            </a:r>
            <a:r>
              <a:rPr lang="en-US" sz="1800" dirty="0"/>
              <a:t> )  </a:t>
            </a:r>
          </a:p>
          <a:p>
            <a:pPr marL="257175" indent="-257175" fontAlgn="base">
              <a:spcBef>
                <a:spcPts val="225"/>
              </a:spcBef>
              <a:spcAft>
                <a:spcPts val="225"/>
              </a:spcAft>
              <a:buSzPct val="120000"/>
            </a:pPr>
            <a:r>
              <a:rPr lang="en-US" sz="1800" dirty="0"/>
              <a:t>Structuring based on field-specific ontology and data dictionary </a:t>
            </a:r>
          </a:p>
          <a:p>
            <a:pPr marL="257175" indent="-257175" fontAlgn="base">
              <a:spcBef>
                <a:spcPts val="225"/>
              </a:spcBef>
              <a:spcAft>
                <a:spcPts val="225"/>
              </a:spcAft>
              <a:buSzPct val="120000"/>
            </a:pPr>
            <a:r>
              <a:rPr lang="en-US" sz="1800" dirty="0"/>
              <a:t>Establishing rules and mechanisms of data sharing </a:t>
            </a:r>
          </a:p>
          <a:p>
            <a:pPr lvl="4">
              <a:spcBef>
                <a:spcPts val="0"/>
              </a:spcBef>
              <a:buSzPct val="90000"/>
              <a:buFont typeface="Wingdings" panose="05000000000000000000" pitchFamily="2" charset="2"/>
              <a:buChar char="Ø"/>
            </a:pPr>
            <a:r>
              <a:rPr lang="en-US" sz="1800" dirty="0"/>
              <a:t>within laboratory </a:t>
            </a:r>
          </a:p>
          <a:p>
            <a:pPr lvl="4">
              <a:spcBef>
                <a:spcPts val="0"/>
              </a:spcBef>
              <a:buSzPct val="90000"/>
              <a:buFont typeface="Wingdings" panose="05000000000000000000" pitchFamily="2" charset="2"/>
              <a:buChar char="Ø"/>
            </a:pPr>
            <a:r>
              <a:rPr lang="en-US" sz="1800" dirty="0"/>
              <a:t>with colleagues at UNC </a:t>
            </a:r>
          </a:p>
          <a:p>
            <a:pPr lvl="4">
              <a:spcBef>
                <a:spcPts val="0"/>
              </a:spcBef>
              <a:buSzPct val="90000"/>
              <a:buFont typeface="Wingdings" panose="05000000000000000000" pitchFamily="2" charset="2"/>
              <a:buChar char="Ø"/>
            </a:pPr>
            <a:r>
              <a:rPr lang="en-US" sz="1800" dirty="0"/>
              <a:t>with colleagues in academia </a:t>
            </a:r>
          </a:p>
          <a:p>
            <a:pPr lvl="4">
              <a:spcBef>
                <a:spcPts val="0"/>
              </a:spcBef>
              <a:buSzPct val="90000"/>
              <a:buFont typeface="Wingdings" panose="05000000000000000000" pitchFamily="2" charset="2"/>
              <a:buChar char="Ø"/>
            </a:pPr>
            <a:r>
              <a:rPr lang="en-US" sz="1800" dirty="0"/>
              <a:t>with colleagues in industry</a:t>
            </a:r>
          </a:p>
          <a:p>
            <a:pPr lvl="4">
              <a:spcBef>
                <a:spcPts val="0"/>
              </a:spcBef>
              <a:buSzPct val="90000"/>
              <a:buFont typeface="Wingdings" panose="05000000000000000000" pitchFamily="2" charset="2"/>
              <a:buChar char="Ø"/>
            </a:pPr>
            <a:r>
              <a:rPr lang="en-US" sz="1800" dirty="0"/>
              <a:t>with no restrictions </a:t>
            </a:r>
          </a:p>
          <a:p>
            <a:pPr marL="257175" indent="-257175" fontAlgn="base">
              <a:spcBef>
                <a:spcPts val="225"/>
              </a:spcBef>
              <a:spcAft>
                <a:spcPts val="225"/>
              </a:spcAft>
              <a:buSzPct val="120000"/>
            </a:pPr>
            <a:r>
              <a:rPr lang="en-US" sz="1800" dirty="0"/>
              <a:t>Processing </a:t>
            </a:r>
          </a:p>
          <a:p>
            <a:pPr lvl="4">
              <a:spcBef>
                <a:spcPts val="0"/>
              </a:spcBef>
              <a:spcAft>
                <a:spcPts val="225"/>
              </a:spcAft>
              <a:buSzPct val="90000"/>
              <a:buFont typeface="Wingdings" panose="05000000000000000000" pitchFamily="2" charset="2"/>
              <a:buChar char="Ø"/>
            </a:pPr>
            <a:r>
              <a:rPr lang="en-US" sz="1800" dirty="0"/>
              <a:t>Preserve all steps of raw data transformation</a:t>
            </a:r>
          </a:p>
          <a:p>
            <a:pPr marL="257175" indent="-257175" fontAlgn="base">
              <a:spcBef>
                <a:spcPts val="225"/>
              </a:spcBef>
              <a:spcAft>
                <a:spcPts val="225"/>
              </a:spcAft>
              <a:buSzPct val="120000"/>
            </a:pPr>
            <a:r>
              <a:rPr lang="en-US" sz="1800" dirty="0"/>
              <a:t>Publishing </a:t>
            </a:r>
          </a:p>
          <a:p>
            <a:pPr lvl="4">
              <a:spcBef>
                <a:spcPts val="0"/>
              </a:spcBef>
              <a:spcAft>
                <a:spcPts val="225"/>
              </a:spcAft>
              <a:buSzPct val="90000"/>
              <a:buFont typeface="Wingdings" panose="05000000000000000000" pitchFamily="2" charset="2"/>
              <a:buChar char="Ø"/>
            </a:pPr>
            <a:r>
              <a:rPr lang="en-US" sz="1800" dirty="0"/>
              <a:t>Preserve linkage to raw data and all data processing protocols </a:t>
            </a:r>
          </a:p>
          <a:p>
            <a:pPr marL="257175" indent="-257175" fontAlgn="base">
              <a:spcBef>
                <a:spcPts val="225"/>
              </a:spcBef>
              <a:spcAft>
                <a:spcPts val="225"/>
              </a:spcAft>
              <a:buSzPct val="120000"/>
            </a:pPr>
            <a:r>
              <a:rPr lang="en-US" sz="1800" dirty="0"/>
              <a:t>Enabling effective search </a:t>
            </a:r>
          </a:p>
          <a:p>
            <a:pPr marL="214313" indent="-214313">
              <a:spcBef>
                <a:spcPts val="225"/>
              </a:spcBef>
              <a:spcAft>
                <a:spcPts val="225"/>
              </a:spcAft>
            </a:pPr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74BE6B-D583-4C02-810B-E8CD43E372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200" y="152400"/>
            <a:ext cx="7519988" cy="954087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>
              <a:lnSpc>
                <a:spcPts val="2625"/>
              </a:lnSpc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Key elements of RDM</a:t>
            </a:r>
          </a:p>
        </p:txBody>
      </p:sp>
      <p:pic>
        <p:nvPicPr>
          <p:cNvPr id="12290" name="Picture 2" descr="Enterprise FAIR Data | SciBite">
            <a:extLst>
              <a:ext uri="{FF2B5EF4-FFF2-40B4-BE49-F238E27FC236}">
                <a16:creationId xmlns:a16="http://schemas.microsoft.com/office/drawing/2014/main" id="{D2EF83D5-C159-43F3-AE59-514764AF2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81200"/>
            <a:ext cx="5851581" cy="348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33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51E09-D5DC-46DC-BFA2-C8D806CCCFB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52400" y="1143000"/>
            <a:ext cx="10972800" cy="4572000"/>
          </a:xfrm>
        </p:spPr>
        <p:txBody>
          <a:bodyPr>
            <a:noAutofit/>
          </a:bodyPr>
          <a:lstStyle/>
          <a:p>
            <a:pPr marL="257175" indent="-257175">
              <a:spcBef>
                <a:spcPts val="225"/>
              </a:spcBef>
              <a:spcAft>
                <a:spcPts val="225"/>
              </a:spcAft>
              <a:buSzPct val="120000"/>
            </a:pPr>
            <a:r>
              <a:rPr lang="en-US" sz="1800" dirty="0"/>
              <a:t>Establish </a:t>
            </a:r>
            <a:r>
              <a:rPr lang="en-US" sz="1800" b="1" dirty="0"/>
              <a:t>data stewards </a:t>
            </a:r>
            <a:r>
              <a:rPr lang="en-US" sz="1800" dirty="0"/>
              <a:t>in each laboratory</a:t>
            </a:r>
          </a:p>
          <a:p>
            <a:pPr marL="257175" indent="-257175">
              <a:spcBef>
                <a:spcPts val="450"/>
              </a:spcBef>
              <a:spcAft>
                <a:spcPts val="225"/>
              </a:spcAft>
              <a:buSzPct val="120000"/>
            </a:pPr>
            <a:r>
              <a:rPr lang="en-US" sz="1800" dirty="0"/>
              <a:t>Identify protocols for electronic data entry in each laboratory</a:t>
            </a:r>
          </a:p>
          <a:p>
            <a:pPr lvl="4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/>
              <a:t>Types of data (text, images, curves)</a:t>
            </a:r>
          </a:p>
          <a:p>
            <a:pPr lvl="4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/>
              <a:t>Software that records data (instrument-related?)</a:t>
            </a:r>
          </a:p>
          <a:p>
            <a:pPr lvl="4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/>
              <a:t>Manual or automatic entry (i.e., notes vs instrument readouts</a:t>
            </a:r>
          </a:p>
          <a:p>
            <a:pPr lvl="4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/>
              <a:t>Data curation protocols</a:t>
            </a:r>
          </a:p>
          <a:p>
            <a:pPr lvl="4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/>
              <a:t>Raw data to publication-level tables and figures</a:t>
            </a:r>
          </a:p>
          <a:p>
            <a:pPr lvl="4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/>
              <a:t>Data record keeping</a:t>
            </a:r>
          </a:p>
          <a:p>
            <a:pPr marL="259556" lvl="1" indent="-258366">
              <a:spcBef>
                <a:spcPts val="450"/>
              </a:spcBef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Identify respective data repositories for each research project (per NIH NOT-OD-21-016)</a:t>
            </a:r>
          </a:p>
          <a:p>
            <a:pPr lvl="4" eaLnBrk="0" hangingPunct="0">
              <a:spcBef>
                <a:spcPts val="0"/>
              </a:spcBef>
              <a:buSzPct val="90000"/>
              <a:buFont typeface="Wingdings" panose="05000000000000000000" pitchFamily="2" charset="2"/>
              <a:buChar char="Ø"/>
            </a:pPr>
            <a:r>
              <a:rPr lang="en-US" altLang="en-US" sz="1800" dirty="0">
                <a:cs typeface="Segoe UI" panose="020B0502040204020203" pitchFamily="34" charset="0"/>
              </a:rPr>
              <a:t>If NIH specifies a data repository, use that data repository </a:t>
            </a:r>
          </a:p>
          <a:p>
            <a:pPr lvl="4" eaLnBrk="0" hangingPunct="0">
              <a:spcBef>
                <a:spcPts val="0"/>
              </a:spcBef>
              <a:buSzPct val="90000"/>
              <a:buFont typeface="Wingdings" panose="05000000000000000000" pitchFamily="2" charset="2"/>
              <a:buChar char="Ø"/>
            </a:pPr>
            <a:r>
              <a:rPr lang="en-US" altLang="en-US" sz="1800" dirty="0">
                <a:cs typeface="Segoe UI" panose="020B0502040204020203" pitchFamily="34" charset="0"/>
              </a:rPr>
              <a:t>If there is an </a:t>
            </a:r>
            <a:r>
              <a:rPr lang="en-US" altLang="en-US" sz="1800" dirty="0"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established domain specific data repository</a:t>
            </a:r>
            <a:r>
              <a:rPr lang="en-US" altLang="en-US" sz="1800" dirty="0">
                <a:cs typeface="Segoe UI" panose="020B0502040204020203" pitchFamily="34" charset="0"/>
              </a:rPr>
              <a:t>, use that data repository </a:t>
            </a:r>
          </a:p>
          <a:p>
            <a:pPr lvl="4" eaLnBrk="0" hangingPunct="0">
              <a:spcBef>
                <a:spcPts val="0"/>
              </a:spcBef>
              <a:buSzPct val="90000"/>
              <a:buFont typeface="Wingdings" panose="05000000000000000000" pitchFamily="2" charset="2"/>
              <a:buChar char="Ø"/>
            </a:pPr>
            <a:r>
              <a:rPr lang="en-US" altLang="en-US" sz="1800" dirty="0">
                <a:cs typeface="Segoe UI" panose="020B0502040204020203" pitchFamily="34" charset="0"/>
              </a:rPr>
              <a:t>Small datasets (&lt;2GB): </a:t>
            </a:r>
            <a:r>
              <a:rPr lang="en-US" altLang="en-US" sz="1800" dirty="0" err="1">
                <a:cs typeface="Segoe UI" panose="020B0502040204020203" pitchFamily="34" charset="0"/>
                <a:hlinkClick r:id="rId3" tooltip="https://www.ncbi.nlm.nih.gov/pmc/about/guidelines/#supp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Pubmed</a:t>
            </a:r>
            <a:r>
              <a:rPr lang="en-US" altLang="en-US" sz="1800" dirty="0">
                <a:cs typeface="Segoe UI" panose="020B0502040204020203" pitchFamily="34" charset="0"/>
                <a:hlinkClick r:id="rId3" tooltip="https://www.ncbi.nlm.nih.gov/pmc/about/guidelines/#supp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Central </a:t>
            </a:r>
            <a:r>
              <a:rPr lang="en-US" altLang="en-US" sz="1800" dirty="0">
                <a:cs typeface="Segoe UI" panose="020B0502040204020203" pitchFamily="34" charset="0"/>
              </a:rPr>
              <a:t>or Institutional Repo (e.g., </a:t>
            </a:r>
            <a:r>
              <a:rPr lang="en-US" altLang="en-US" sz="1800" dirty="0">
                <a:cs typeface="Segoe UI" panose="020B0502040204020203" pitchFamily="34" charset="0"/>
                <a:hlinkClick r:id="rId4" tooltip="https://cdr.lib.unc.edu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https://cdr.lib.unc.edu/</a:t>
            </a:r>
            <a:r>
              <a:rPr lang="en-US" altLang="en-US" sz="1800" dirty="0">
                <a:cs typeface="Segoe UI" panose="020B0502040204020203" pitchFamily="34" charset="0"/>
              </a:rPr>
              <a:t>) </a:t>
            </a:r>
          </a:p>
          <a:p>
            <a:pPr lvl="4" eaLnBrk="0" hangingPunct="0">
              <a:spcBef>
                <a:spcPts val="0"/>
              </a:spcBef>
              <a:buSzPct val="90000"/>
              <a:buFont typeface="Wingdings" panose="05000000000000000000" pitchFamily="2" charset="2"/>
              <a:buChar char="Ø"/>
            </a:pPr>
            <a:r>
              <a:rPr lang="en-US" altLang="en-US" sz="1800" dirty="0">
                <a:cs typeface="Segoe UI" panose="020B0502040204020203" pitchFamily="34" charset="0"/>
              </a:rPr>
              <a:t>Large datasets: cloud-based data repositories for data access, preservation, and sharing</a:t>
            </a:r>
            <a:endParaRPr lang="en-US" altLang="en-US" sz="1800" dirty="0"/>
          </a:p>
          <a:p>
            <a:pPr lvl="1">
              <a:spcBef>
                <a:spcPts val="225"/>
              </a:spcBef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spcBef>
                <a:spcPts val="225"/>
              </a:spcBef>
              <a:spcAft>
                <a:spcPts val="225"/>
              </a:spcAft>
            </a:pPr>
            <a:endParaRPr lang="en-US" sz="1800" dirty="0"/>
          </a:p>
          <a:p>
            <a:pPr marL="257175" indent="-257175">
              <a:spcBef>
                <a:spcPts val="225"/>
              </a:spcBef>
              <a:spcAft>
                <a:spcPts val="225"/>
              </a:spcAft>
            </a:pPr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D328BC-D05D-4729-9ED9-3C20DED8CF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7283450" cy="8382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>
              <a:lnSpc>
                <a:spcPts val="2625"/>
              </a:lnSpc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Practical steps</a:t>
            </a:r>
          </a:p>
        </p:txBody>
      </p:sp>
    </p:spTree>
    <p:extLst>
      <p:ext uri="{BB962C8B-B14F-4D97-AF65-F5344CB8AC3E}">
        <p14:creationId xmlns:p14="http://schemas.microsoft.com/office/powerpoint/2010/main" val="367527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CA60E-0B59-B241-EC36-0988A3800D2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457200" y="1676400"/>
            <a:ext cx="10972800" cy="414495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The University has an established policy on data ownership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dirty="0"/>
              <a:t>Goal is to ensure research data is secured and appropriately accessible</a:t>
            </a:r>
          </a:p>
          <a:p>
            <a:pPr marL="457200" lvl="1" indent="0">
              <a:buNone/>
            </a:pPr>
            <a:endParaRPr lang="en-US" sz="2000" dirty="0"/>
          </a:p>
          <a:p>
            <a:pPr marL="400050">
              <a:buFont typeface="Wingdings" panose="05000000000000000000" pitchFamily="2" charset="2"/>
              <a:buChar char="v"/>
            </a:pPr>
            <a:r>
              <a:rPr lang="en-US" sz="2000" dirty="0"/>
              <a:t>The University owns all Research Data generated with the support of University resources.</a:t>
            </a:r>
          </a:p>
          <a:p>
            <a:pPr marL="800100" lvl="1">
              <a:buFont typeface="Wingdings" panose="05000000000000000000" pitchFamily="2" charset="2"/>
              <a:buChar char="v"/>
            </a:pPr>
            <a:r>
              <a:rPr lang="en-US" sz="1800" dirty="0"/>
              <a:t>The University may copy and access any Research Data regardless of where it is stored, including personal devices.</a:t>
            </a:r>
          </a:p>
          <a:p>
            <a:pPr marL="800100" lvl="1">
              <a:buFont typeface="Wingdings" panose="05000000000000000000" pitchFamily="2" charset="2"/>
              <a:buChar char="v"/>
            </a:pPr>
            <a:r>
              <a:rPr lang="en-US" sz="1800" dirty="0"/>
              <a:t>In addition to ownership, the University maintains Control of the original Research Data.</a:t>
            </a:r>
          </a:p>
          <a:p>
            <a:pPr marL="400050">
              <a:buFont typeface="Wingdings" panose="05000000000000000000" pitchFamily="2" charset="2"/>
              <a:buChar char="v"/>
            </a:pPr>
            <a:r>
              <a:rPr lang="en-US" sz="2000" dirty="0"/>
              <a:t>If requested and approved through the UNC Research Data Transfer Form, University faculty, staff, and students who generate research data as a Principal Investigator (PI) on a project may keep a copy of the Research Data.</a:t>
            </a:r>
          </a:p>
          <a:p>
            <a:pPr marL="800100" lvl="1">
              <a:buFont typeface="Wingdings" panose="05000000000000000000" pitchFamily="2" charset="2"/>
              <a:buChar char="v"/>
            </a:pPr>
            <a:r>
              <a:rPr lang="en-US" sz="1800" dirty="0"/>
              <a:t>When leaving the University, a PI may take copies of Research Data that they generated during their research.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A1A5D-A4AC-02F3-3E21-40A6BB33D46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9850"/>
            <a:ext cx="8229600" cy="6397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Research Data Ownership</a:t>
            </a:r>
          </a:p>
        </p:txBody>
      </p:sp>
    </p:spTree>
    <p:extLst>
      <p:ext uri="{BB962C8B-B14F-4D97-AF65-F5344CB8AC3E}">
        <p14:creationId xmlns:p14="http://schemas.microsoft.com/office/powerpoint/2010/main" val="384581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A DIKW Example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763367"/>
            <a:ext cx="937260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76200" y="105133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" sz="4000" dirty="0">
                <a:solidFill>
                  <a:schemeClr val="accent1">
                    <a:lumMod val="50000"/>
                  </a:schemeClr>
                </a:solidFill>
                <a:highlight>
                  <a:srgbClr val="FFFFFF"/>
                </a:highlight>
              </a:rPr>
              <a:t>The Data Science Activity Continuum</a:t>
            </a:r>
            <a:endParaRPr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5" name="Google Shape;175;p31"/>
          <p:cNvSpPr txBox="1">
            <a:spLocks noGrp="1"/>
          </p:cNvSpPr>
          <p:nvPr>
            <p:ph type="body" idx="1"/>
          </p:nvPr>
        </p:nvSpPr>
        <p:spPr>
          <a:xfrm>
            <a:off x="415600" y="12318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buNone/>
            </a:pPr>
            <a:r>
              <a:rPr lang="en" sz="1800" dirty="0">
                <a:solidFill>
                  <a:srgbClr val="464547"/>
                </a:solidFill>
                <a:highlight>
                  <a:srgbClr val="FFFFFF"/>
                </a:highlight>
              </a:rPr>
              <a:t>make more breakthrough discoveries and increase operational efficiency and profitability</a:t>
            </a:r>
            <a:endParaRPr sz="1800" dirty="0">
              <a:solidFill>
                <a:srgbClr val="464547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1800" dirty="0">
              <a:solidFill>
                <a:srgbClr val="464547"/>
              </a:solidFill>
              <a:highlight>
                <a:srgbClr val="FFFFFF"/>
              </a:highlight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067" y="1769867"/>
            <a:ext cx="87630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 txBox="1"/>
          <p:nvPr/>
        </p:nvSpPr>
        <p:spPr>
          <a:xfrm>
            <a:off x="3430100" y="6150133"/>
            <a:ext cx="6280000" cy="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Chris Waller, </a:t>
            </a:r>
            <a:r>
              <a:rPr lang="en" i="1">
                <a:solidFill>
                  <a:srgbClr val="464547"/>
                </a:solidFill>
                <a:highlight>
                  <a:srgbClr val="FFFFFF"/>
                </a:highlight>
              </a:rPr>
              <a:t> VP, Chief Scientist, EPAM United States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31" name="TextBox 97"/>
          <p:cNvSpPr txBox="1">
            <a:spLocks noChangeArrowheads="1"/>
          </p:cNvSpPr>
          <p:nvPr/>
        </p:nvSpPr>
        <p:spPr bwMode="auto">
          <a:xfrm>
            <a:off x="1548912" y="-69776"/>
            <a:ext cx="55386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1798A9"/>
                </a:solidFill>
                <a:latin typeface="Arial"/>
                <a:cs typeface="Arial"/>
              </a:rPr>
              <a:t>Data Science and Data Cycle</a:t>
            </a:r>
          </a:p>
        </p:txBody>
      </p:sp>
      <p:sp>
        <p:nvSpPr>
          <p:cNvPr id="81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endParaRPr lang="ru-RU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4" name="Rectangle 75"/>
          <p:cNvSpPr>
            <a:spLocks noChangeArrowheads="1"/>
          </p:cNvSpPr>
          <p:nvPr/>
        </p:nvSpPr>
        <p:spPr bwMode="auto">
          <a:xfrm>
            <a:off x="6646908" y="1268760"/>
            <a:ext cx="3941962" cy="34671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76" name="AutoShape 60"/>
          <p:cNvSpPr>
            <a:spLocks noChangeArrowheads="1"/>
          </p:cNvSpPr>
          <p:nvPr/>
        </p:nvSpPr>
        <p:spPr bwMode="auto">
          <a:xfrm rot="16200000">
            <a:off x="6534542" y="2510284"/>
            <a:ext cx="3167062" cy="1007865"/>
          </a:xfrm>
          <a:prstGeom prst="triangle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2C00E6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78" name="Rectangle 64"/>
          <p:cNvSpPr>
            <a:spLocks noChangeArrowheads="1"/>
          </p:cNvSpPr>
          <p:nvPr/>
        </p:nvSpPr>
        <p:spPr bwMode="auto">
          <a:xfrm>
            <a:off x="8622005" y="1430685"/>
            <a:ext cx="1223722" cy="3179762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80" name="Rectangle 58"/>
          <p:cNvSpPr>
            <a:spLocks noChangeArrowheads="1"/>
          </p:cNvSpPr>
          <p:nvPr/>
        </p:nvSpPr>
        <p:spPr bwMode="auto">
          <a:xfrm>
            <a:off x="8632584" y="2322861"/>
            <a:ext cx="1440473" cy="12795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40161" dir="4293903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 pitchFamily="34" charset="0"/>
            </a:endParaRPr>
          </a:p>
        </p:txBody>
      </p:sp>
      <p:pic>
        <p:nvPicPr>
          <p:cNvPr id="84" name="Picture 70" descr="erzer"/>
          <p:cNvPicPr>
            <a:picLocks noChangeAspect="1" noChangeArrowheads="1"/>
          </p:cNvPicPr>
          <p:nvPr/>
        </p:nvPicPr>
        <p:blipFill>
          <a:blip r:embed="rId3" cstate="print">
            <a:lum bright="44000"/>
          </a:blip>
          <a:srcRect/>
          <a:stretch>
            <a:fillRect/>
          </a:stretch>
        </p:blipFill>
        <p:spPr bwMode="auto">
          <a:xfrm>
            <a:off x="8767900" y="2600185"/>
            <a:ext cx="1185789" cy="869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" name="Rectangle 62"/>
          <p:cNvSpPr>
            <a:spLocks noChangeArrowheads="1"/>
          </p:cNvSpPr>
          <p:nvPr/>
        </p:nvSpPr>
        <p:spPr bwMode="auto">
          <a:xfrm>
            <a:off x="8618831" y="2456352"/>
            <a:ext cx="147767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Data Analysis and Modeling (aka QSAR)</a:t>
            </a:r>
          </a:p>
        </p:txBody>
      </p:sp>
      <p:sp>
        <p:nvSpPr>
          <p:cNvPr id="89" name="Rectangle 80"/>
          <p:cNvSpPr>
            <a:spLocks noChangeArrowheads="1"/>
          </p:cNvSpPr>
          <p:nvPr/>
        </p:nvSpPr>
        <p:spPr bwMode="auto">
          <a:xfrm>
            <a:off x="6739305" y="1735487"/>
            <a:ext cx="1565031" cy="26003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Structured 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Data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Repository</a:t>
            </a:r>
          </a:p>
        </p:txBody>
      </p:sp>
      <p:grpSp>
        <p:nvGrpSpPr>
          <p:cNvPr id="91" name="Group 55"/>
          <p:cNvGrpSpPr>
            <a:grpSpLocks/>
          </p:cNvGrpSpPr>
          <p:nvPr/>
        </p:nvGrpSpPr>
        <p:grpSpPr bwMode="auto">
          <a:xfrm>
            <a:off x="4197048" y="1816239"/>
            <a:ext cx="2277016" cy="2766977"/>
            <a:chOff x="3037174" y="2650902"/>
            <a:chExt cx="2277706" cy="1906267"/>
          </a:xfrm>
        </p:grpSpPr>
        <p:sp>
          <p:nvSpPr>
            <p:cNvPr id="92" name="Rectangle 67"/>
            <p:cNvSpPr>
              <a:spLocks noChangeArrowheads="1"/>
            </p:cNvSpPr>
            <p:nvPr/>
          </p:nvSpPr>
          <p:spPr bwMode="auto">
            <a:xfrm>
              <a:off x="3174533" y="4119784"/>
              <a:ext cx="1931955" cy="431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40161" dir="4293903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endParaRPr>
            </a:p>
          </p:txBody>
        </p:sp>
        <p:sp>
          <p:nvSpPr>
            <p:cNvPr id="95" name="Rectangle 35"/>
            <p:cNvSpPr>
              <a:spLocks noChangeArrowheads="1"/>
            </p:cNvSpPr>
            <p:nvPr/>
          </p:nvSpPr>
          <p:spPr bwMode="auto">
            <a:xfrm>
              <a:off x="3037174" y="4111889"/>
              <a:ext cx="2277706" cy="445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</a:rPr>
                <a:t>Data collection, curation,  integration, and </a:t>
              </a:r>
              <a:br>
                <a:rPr lang="en-US" sz="1200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</a:rPr>
              </a:br>
              <a:r>
                <a:rPr lang="en-US" sz="1200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</a:rPr>
                <a:t>structuring (ontology)</a:t>
              </a:r>
            </a:p>
          </p:txBody>
        </p:sp>
        <p:pic>
          <p:nvPicPr>
            <p:cNvPr id="98" name="Picture 8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03650" y="2650902"/>
              <a:ext cx="647700" cy="455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9" name="Picture 3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30963" y="2655042"/>
              <a:ext cx="793338" cy="558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0" name="Picture 8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84663" y="2657690"/>
              <a:ext cx="787316" cy="553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1" name="Picture 8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03650" y="3038475"/>
              <a:ext cx="647700" cy="455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" name="Picture 8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65735" y="3036888"/>
              <a:ext cx="647700" cy="455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" name="Picture 9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14006" y="3035300"/>
              <a:ext cx="647700" cy="455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4" name="Picture 9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03650" y="3557809"/>
              <a:ext cx="647700" cy="455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5" name="Picture 9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13497" y="3448050"/>
              <a:ext cx="810803" cy="570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6" name="Picture 9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84663" y="3459188"/>
              <a:ext cx="787316" cy="553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7" name="Rectangle 15"/>
          <p:cNvSpPr>
            <a:spLocks noChangeArrowheads="1"/>
          </p:cNvSpPr>
          <p:nvPr/>
        </p:nvSpPr>
        <p:spPr bwMode="auto">
          <a:xfrm>
            <a:off x="1584082" y="3938588"/>
            <a:ext cx="1440473" cy="10080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40161" dir="4293903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 pitchFamily="34" charset="0"/>
            </a:endParaRPr>
          </a:p>
        </p:txBody>
      </p:sp>
      <p:sp>
        <p:nvSpPr>
          <p:cNvPr id="108" name="Rectangle 17"/>
          <p:cNvSpPr>
            <a:spLocks noChangeArrowheads="1"/>
          </p:cNvSpPr>
          <p:nvPr/>
        </p:nvSpPr>
        <p:spPr bwMode="auto">
          <a:xfrm>
            <a:off x="1584082" y="2852738"/>
            <a:ext cx="1440473" cy="10080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40161" dir="4293903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 pitchFamily="34" charset="0"/>
            </a:endParaRPr>
          </a:p>
        </p:txBody>
      </p:sp>
      <p:sp>
        <p:nvSpPr>
          <p:cNvPr id="109" name="Rectangle 19"/>
          <p:cNvSpPr>
            <a:spLocks noChangeArrowheads="1"/>
          </p:cNvSpPr>
          <p:nvPr/>
        </p:nvSpPr>
        <p:spPr bwMode="auto">
          <a:xfrm>
            <a:off x="1584082" y="1779588"/>
            <a:ext cx="1440473" cy="10080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40161" dir="4293903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 pitchFamily="34" charset="0"/>
            </a:endParaRPr>
          </a:p>
        </p:txBody>
      </p:sp>
      <p:sp>
        <p:nvSpPr>
          <p:cNvPr id="110" name="Text Box 38"/>
          <p:cNvSpPr txBox="1">
            <a:spLocks noChangeArrowheads="1"/>
          </p:cNvSpPr>
          <p:nvPr/>
        </p:nvSpPr>
        <p:spPr bwMode="auto">
          <a:xfrm>
            <a:off x="1877546" y="3938589"/>
            <a:ext cx="11464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Literature data</a:t>
            </a:r>
          </a:p>
        </p:txBody>
      </p:sp>
      <p:pic>
        <p:nvPicPr>
          <p:cNvPr id="111" name="Picture 4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14501" y="1941513"/>
            <a:ext cx="1153258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" name="Text Box 40"/>
          <p:cNvSpPr txBox="1">
            <a:spLocks noChangeArrowheads="1"/>
          </p:cNvSpPr>
          <p:nvPr/>
        </p:nvSpPr>
        <p:spPr bwMode="auto">
          <a:xfrm>
            <a:off x="1548912" y="1770063"/>
            <a:ext cx="15459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Electronic Databases:</a:t>
            </a:r>
          </a:p>
        </p:txBody>
      </p:sp>
      <p:pic>
        <p:nvPicPr>
          <p:cNvPr id="113" name="Picture 5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9720" y="4196289"/>
            <a:ext cx="531935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4" name="Group 79"/>
          <p:cNvGrpSpPr>
            <a:grpSpLocks/>
          </p:cNvGrpSpPr>
          <p:nvPr/>
        </p:nvGrpSpPr>
        <p:grpSpPr bwMode="auto">
          <a:xfrm rot="2069685">
            <a:off x="2949247" y="1615259"/>
            <a:ext cx="1380392" cy="504825"/>
            <a:chOff x="1317625" y="2282825"/>
            <a:chExt cx="1381125" cy="504825"/>
          </a:xfrm>
        </p:grpSpPr>
        <p:sp>
          <p:nvSpPr>
            <p:cNvPr id="115" name="AutoShape 18"/>
            <p:cNvSpPr>
              <a:spLocks noChangeArrowheads="1"/>
            </p:cNvSpPr>
            <p:nvPr/>
          </p:nvSpPr>
          <p:spPr bwMode="auto">
            <a:xfrm>
              <a:off x="1317625" y="2282825"/>
              <a:ext cx="1381125" cy="504825"/>
            </a:xfrm>
            <a:prstGeom prst="rightArrow">
              <a:avLst>
                <a:gd name="adj1" fmla="val 50000"/>
                <a:gd name="adj2" fmla="val 68396"/>
              </a:avLst>
            </a:prstGeom>
            <a:gradFill rotWithShape="1">
              <a:gsLst>
                <a:gs pos="0">
                  <a:srgbClr val="F7FEA0"/>
                </a:gs>
                <a:gs pos="100000">
                  <a:srgbClr val="341BCB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>
              <a:outerShdw dist="45791" dir="3378596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endParaRPr>
            </a:p>
          </p:txBody>
        </p:sp>
        <p:sp>
          <p:nvSpPr>
            <p:cNvPr id="116" name="Text Box 52"/>
            <p:cNvSpPr txBox="1">
              <a:spLocks noChangeArrowheads="1"/>
            </p:cNvSpPr>
            <p:nvPr/>
          </p:nvSpPr>
          <p:spPr bwMode="auto">
            <a:xfrm>
              <a:off x="1450164" y="2426414"/>
              <a:ext cx="106207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00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</a:rPr>
                <a:t>Data Analysis</a:t>
              </a:r>
            </a:p>
          </p:txBody>
        </p:sp>
      </p:grpSp>
      <p:grpSp>
        <p:nvGrpSpPr>
          <p:cNvPr id="117" name="Group 80"/>
          <p:cNvGrpSpPr>
            <a:grpSpLocks/>
          </p:cNvGrpSpPr>
          <p:nvPr/>
        </p:nvGrpSpPr>
        <p:grpSpPr bwMode="auto">
          <a:xfrm>
            <a:off x="3082297" y="2541752"/>
            <a:ext cx="1128346" cy="504825"/>
            <a:chOff x="1317625" y="3074988"/>
            <a:chExt cx="1381125" cy="504825"/>
          </a:xfrm>
        </p:grpSpPr>
        <p:sp>
          <p:nvSpPr>
            <p:cNvPr id="118" name="AutoShape 16"/>
            <p:cNvSpPr>
              <a:spLocks noChangeArrowheads="1"/>
            </p:cNvSpPr>
            <p:nvPr/>
          </p:nvSpPr>
          <p:spPr bwMode="auto">
            <a:xfrm>
              <a:off x="1317625" y="3074988"/>
              <a:ext cx="1381125" cy="504825"/>
            </a:xfrm>
            <a:prstGeom prst="rightArrow">
              <a:avLst>
                <a:gd name="adj1" fmla="val 50000"/>
                <a:gd name="adj2" fmla="val 68396"/>
              </a:avLst>
            </a:prstGeom>
            <a:gradFill rotWithShape="1">
              <a:gsLst>
                <a:gs pos="0">
                  <a:srgbClr val="F7FEA0"/>
                </a:gs>
                <a:gs pos="100000">
                  <a:srgbClr val="341BCB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endParaRPr>
            </a:p>
          </p:txBody>
        </p:sp>
        <p:sp>
          <p:nvSpPr>
            <p:cNvPr id="119" name="Text Box 53"/>
            <p:cNvSpPr txBox="1">
              <a:spLocks noChangeArrowheads="1"/>
            </p:cNvSpPr>
            <p:nvPr/>
          </p:nvSpPr>
          <p:spPr bwMode="auto">
            <a:xfrm>
              <a:off x="1474788" y="3203575"/>
              <a:ext cx="114234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00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</a:rPr>
                <a:t>Text Mining</a:t>
              </a:r>
            </a:p>
          </p:txBody>
        </p:sp>
      </p:grpSp>
      <p:grpSp>
        <p:nvGrpSpPr>
          <p:cNvPr id="120" name="Group 81"/>
          <p:cNvGrpSpPr>
            <a:grpSpLocks/>
          </p:cNvGrpSpPr>
          <p:nvPr/>
        </p:nvGrpSpPr>
        <p:grpSpPr bwMode="auto">
          <a:xfrm rot="-1759776">
            <a:off x="3096972" y="3292920"/>
            <a:ext cx="1162054" cy="497403"/>
            <a:chOff x="1409897" y="3517618"/>
            <a:chExt cx="1381125" cy="504825"/>
          </a:xfrm>
        </p:grpSpPr>
        <p:sp>
          <p:nvSpPr>
            <p:cNvPr id="121" name="AutoShape 12"/>
            <p:cNvSpPr>
              <a:spLocks noChangeArrowheads="1"/>
            </p:cNvSpPr>
            <p:nvPr/>
          </p:nvSpPr>
          <p:spPr bwMode="auto">
            <a:xfrm rot="1759776">
              <a:off x="1409897" y="3517618"/>
              <a:ext cx="1381125" cy="504825"/>
            </a:xfrm>
            <a:prstGeom prst="rightArrow">
              <a:avLst>
                <a:gd name="adj1" fmla="val 50000"/>
                <a:gd name="adj2" fmla="val 68396"/>
              </a:avLst>
            </a:prstGeom>
            <a:gradFill rotWithShape="1">
              <a:gsLst>
                <a:gs pos="0">
                  <a:srgbClr val="F7FEA0"/>
                </a:gs>
                <a:gs pos="100000">
                  <a:srgbClr val="341BCB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endParaRPr>
            </a:p>
          </p:txBody>
        </p:sp>
        <p:sp>
          <p:nvSpPr>
            <p:cNvPr id="122" name="Text Box 54"/>
            <p:cNvSpPr txBox="1">
              <a:spLocks noChangeArrowheads="1"/>
            </p:cNvSpPr>
            <p:nvPr/>
          </p:nvSpPr>
          <p:spPr bwMode="auto">
            <a:xfrm rot="1759776">
              <a:off x="1585056" y="3645591"/>
              <a:ext cx="1034905" cy="249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00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</a:rPr>
                <a:t>Processing</a:t>
              </a:r>
            </a:p>
          </p:txBody>
        </p:sp>
      </p:grpSp>
      <p:pic>
        <p:nvPicPr>
          <p:cNvPr id="123" name="Picture 106" descr="300px-VistA_Im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55885" y="2876550"/>
            <a:ext cx="12954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" name="Rectangle 94"/>
          <p:cNvSpPr>
            <a:spLocks noChangeArrowheads="1"/>
          </p:cNvSpPr>
          <p:nvPr/>
        </p:nvSpPr>
        <p:spPr bwMode="auto">
          <a:xfrm>
            <a:off x="1960686" y="2863852"/>
            <a:ext cx="720969" cy="1889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125" name="Text Box 39"/>
          <p:cNvSpPr txBox="1">
            <a:spLocks noChangeArrowheads="1"/>
          </p:cNvSpPr>
          <p:nvPr/>
        </p:nvSpPr>
        <p:spPr bwMode="auto">
          <a:xfrm>
            <a:off x="1809751" y="2820989"/>
            <a:ext cx="113364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 collections</a:t>
            </a:r>
          </a:p>
        </p:txBody>
      </p:sp>
      <p:sp>
        <p:nvSpPr>
          <p:cNvPr id="126" name="Text Box 107"/>
          <p:cNvSpPr txBox="1">
            <a:spLocks noChangeArrowheads="1"/>
          </p:cNvSpPr>
          <p:nvPr/>
        </p:nvSpPr>
        <p:spPr bwMode="auto">
          <a:xfrm>
            <a:off x="1525066" y="4682979"/>
            <a:ext cx="5854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Disease</a:t>
            </a:r>
          </a:p>
        </p:txBody>
      </p:sp>
      <p:sp>
        <p:nvSpPr>
          <p:cNvPr id="127" name="Oval 77"/>
          <p:cNvSpPr>
            <a:spLocks noChangeArrowheads="1"/>
          </p:cNvSpPr>
          <p:nvPr/>
        </p:nvSpPr>
        <p:spPr bwMode="auto">
          <a:xfrm>
            <a:off x="1524000" y="5136715"/>
            <a:ext cx="1875692" cy="17145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2000" dirty="0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Experimental</a:t>
            </a:r>
            <a:br>
              <a:rPr lang="en-US" sz="2000" dirty="0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</a:br>
            <a:r>
              <a:rPr lang="en-US" sz="2000" dirty="0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Validation</a:t>
            </a:r>
          </a:p>
        </p:txBody>
      </p:sp>
      <p:grpSp>
        <p:nvGrpSpPr>
          <p:cNvPr id="128" name="Group 94"/>
          <p:cNvGrpSpPr>
            <a:grpSpLocks/>
          </p:cNvGrpSpPr>
          <p:nvPr/>
        </p:nvGrpSpPr>
        <p:grpSpPr bwMode="auto">
          <a:xfrm rot="-2854244">
            <a:off x="2848256" y="4440640"/>
            <a:ext cx="1600200" cy="504092"/>
            <a:chOff x="1320655" y="3839549"/>
            <a:chExt cx="1381158" cy="504825"/>
          </a:xfrm>
        </p:grpSpPr>
        <p:sp>
          <p:nvSpPr>
            <p:cNvPr id="129" name="AutoShape 12"/>
            <p:cNvSpPr>
              <a:spLocks noChangeArrowheads="1"/>
            </p:cNvSpPr>
            <p:nvPr/>
          </p:nvSpPr>
          <p:spPr bwMode="auto">
            <a:xfrm>
              <a:off x="1320655" y="3839549"/>
              <a:ext cx="1381158" cy="504825"/>
            </a:xfrm>
            <a:prstGeom prst="rightArrow">
              <a:avLst>
                <a:gd name="adj1" fmla="val 50000"/>
                <a:gd name="adj2" fmla="val 68396"/>
              </a:avLst>
            </a:prstGeom>
            <a:gradFill rotWithShape="1">
              <a:gsLst>
                <a:gs pos="0">
                  <a:srgbClr val="F7FEA0"/>
                </a:gs>
                <a:gs pos="100000">
                  <a:srgbClr val="341BCB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endParaRPr>
            </a:p>
          </p:txBody>
        </p:sp>
        <p:sp>
          <p:nvSpPr>
            <p:cNvPr id="130" name="Text Box 54"/>
            <p:cNvSpPr txBox="1">
              <a:spLocks noChangeArrowheads="1"/>
            </p:cNvSpPr>
            <p:nvPr/>
          </p:nvSpPr>
          <p:spPr bwMode="auto">
            <a:xfrm>
              <a:off x="1618009" y="3975553"/>
              <a:ext cx="683765" cy="246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00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</a:rPr>
                <a:t>New data</a:t>
              </a:r>
            </a:p>
          </p:txBody>
        </p:sp>
      </p:grpSp>
      <p:sp>
        <p:nvSpPr>
          <p:cNvPr id="131" name="Text Box 107"/>
          <p:cNvSpPr txBox="1">
            <a:spLocks noChangeArrowheads="1"/>
          </p:cNvSpPr>
          <p:nvPr/>
        </p:nvSpPr>
        <p:spPr bwMode="auto">
          <a:xfrm>
            <a:off x="2563679" y="4682979"/>
            <a:ext cx="5004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Effect</a:t>
            </a:r>
          </a:p>
        </p:txBody>
      </p:sp>
      <p:cxnSp>
        <p:nvCxnSpPr>
          <p:cNvPr id="132" name="Straight Arrow Connector 131"/>
          <p:cNvCxnSpPr/>
          <p:nvPr/>
        </p:nvCxnSpPr>
        <p:spPr bwMode="auto">
          <a:xfrm rot="10800000">
            <a:off x="2139434" y="4856172"/>
            <a:ext cx="346746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3" name="Straight Arrow Connector 132"/>
          <p:cNvCxnSpPr/>
          <p:nvPr/>
        </p:nvCxnSpPr>
        <p:spPr bwMode="auto">
          <a:xfrm>
            <a:off x="2149719" y="4784734"/>
            <a:ext cx="336462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4" name="Straight Arrow Connector 133"/>
          <p:cNvCxnSpPr/>
          <p:nvPr/>
        </p:nvCxnSpPr>
        <p:spPr bwMode="auto">
          <a:xfrm flipV="1">
            <a:off x="1877547" y="4448012"/>
            <a:ext cx="261887" cy="1975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5" name="Straight Arrow Connector 134"/>
          <p:cNvCxnSpPr/>
          <p:nvPr/>
        </p:nvCxnSpPr>
        <p:spPr bwMode="auto">
          <a:xfrm rot="10800000" flipV="1">
            <a:off x="1887912" y="4576216"/>
            <a:ext cx="251523" cy="138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6" name="Straight Arrow Connector 135"/>
          <p:cNvCxnSpPr>
            <a:endCxn id="131" idx="0"/>
          </p:cNvCxnSpPr>
          <p:nvPr/>
        </p:nvCxnSpPr>
        <p:spPr bwMode="auto">
          <a:xfrm>
            <a:off x="2563680" y="4471990"/>
            <a:ext cx="250228" cy="2109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7" name="Straight Arrow Connector 136"/>
          <p:cNvCxnSpPr>
            <a:endCxn id="113" idx="3"/>
          </p:cNvCxnSpPr>
          <p:nvPr/>
        </p:nvCxnSpPr>
        <p:spPr bwMode="auto">
          <a:xfrm rot="10800000">
            <a:off x="2681654" y="4420922"/>
            <a:ext cx="249094" cy="2225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8" name="Rectangle 19"/>
          <p:cNvSpPr>
            <a:spLocks noChangeArrowheads="1"/>
          </p:cNvSpPr>
          <p:nvPr/>
        </p:nvSpPr>
        <p:spPr bwMode="auto">
          <a:xfrm>
            <a:off x="1560854" y="692746"/>
            <a:ext cx="1440473" cy="10080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40161" dir="4293903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 pitchFamily="34" charset="0"/>
            </a:endParaRPr>
          </a:p>
        </p:txBody>
      </p:sp>
      <p:sp>
        <p:nvSpPr>
          <p:cNvPr id="139" name="Text Box 40"/>
          <p:cNvSpPr txBox="1">
            <a:spLocks noChangeArrowheads="1"/>
          </p:cNvSpPr>
          <p:nvPr/>
        </p:nvSpPr>
        <p:spPr bwMode="auto">
          <a:xfrm>
            <a:off x="1525684" y="683221"/>
            <a:ext cx="154598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Unstructured texts:</a:t>
            </a:r>
            <a:b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Facebook</a:t>
            </a:r>
            <a:b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Twitter</a:t>
            </a:r>
            <a:b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Other Social Media</a:t>
            </a:r>
            <a:b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1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7442653" y="5502623"/>
            <a:ext cx="2232599" cy="98182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Predictive data </a:t>
            </a:r>
          </a:p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models &amp; tools</a:t>
            </a:r>
            <a:endParaRPr lang="en-US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4351236" y="5014033"/>
            <a:ext cx="1880001" cy="83127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srgbClr val="000000">
                    <a:lumMod val="7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Experimental Design</a:t>
            </a:r>
          </a:p>
        </p:txBody>
      </p:sp>
      <p:sp>
        <p:nvSpPr>
          <p:cNvPr id="142" name="AutoShape 73"/>
          <p:cNvSpPr>
            <a:spLocks noChangeArrowheads="1"/>
          </p:cNvSpPr>
          <p:nvPr/>
        </p:nvSpPr>
        <p:spPr bwMode="auto">
          <a:xfrm rot="1085675" flipH="1">
            <a:off x="6293313" y="5503642"/>
            <a:ext cx="1101676" cy="363264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C000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143" name="AutoShape 73"/>
          <p:cNvSpPr>
            <a:spLocks noChangeArrowheads="1"/>
          </p:cNvSpPr>
          <p:nvPr/>
        </p:nvSpPr>
        <p:spPr bwMode="auto">
          <a:xfrm rot="20305343" flipH="1">
            <a:off x="3371853" y="5422651"/>
            <a:ext cx="917536" cy="363264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144" name="AutoShape 73"/>
          <p:cNvSpPr>
            <a:spLocks noChangeArrowheads="1"/>
          </p:cNvSpPr>
          <p:nvPr/>
        </p:nvSpPr>
        <p:spPr bwMode="auto">
          <a:xfrm rot="16200000" flipH="1">
            <a:off x="8162248" y="4961699"/>
            <a:ext cx="622983" cy="360216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C000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380859" y="6015921"/>
            <a:ext cx="1880001" cy="83127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srgbClr val="000000">
                    <a:lumMod val="7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Decision Support</a:t>
            </a:r>
          </a:p>
        </p:txBody>
      </p:sp>
      <p:sp>
        <p:nvSpPr>
          <p:cNvPr id="146" name="AutoShape 73"/>
          <p:cNvSpPr>
            <a:spLocks noChangeArrowheads="1"/>
          </p:cNvSpPr>
          <p:nvPr/>
        </p:nvSpPr>
        <p:spPr bwMode="auto">
          <a:xfrm>
            <a:off x="6291968" y="2767300"/>
            <a:ext cx="287282" cy="28733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C000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47" name="AutoShape 73"/>
          <p:cNvSpPr>
            <a:spLocks noChangeArrowheads="1"/>
          </p:cNvSpPr>
          <p:nvPr/>
        </p:nvSpPr>
        <p:spPr bwMode="auto">
          <a:xfrm rot="20537412" flipH="1">
            <a:off x="6326994" y="6173257"/>
            <a:ext cx="1101676" cy="363264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C000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148" name="AutoShape 73"/>
          <p:cNvSpPr>
            <a:spLocks noChangeArrowheads="1"/>
          </p:cNvSpPr>
          <p:nvPr/>
        </p:nvSpPr>
        <p:spPr bwMode="auto">
          <a:xfrm>
            <a:off x="7982823" y="2876551"/>
            <a:ext cx="310807" cy="256078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C000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58919" y="1822466"/>
            <a:ext cx="2195328" cy="19389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C000"/>
                </a:solidFill>
                <a:latin typeface="Calibri"/>
                <a:cs typeface="Arial"/>
              </a:rPr>
              <a:t>Data reproducibility and data curation are critical, </a:t>
            </a:r>
            <a:r>
              <a:rPr lang="en-US" sz="2000" b="1" dirty="0">
                <a:solidFill>
                  <a:srgbClr val="FFFF00"/>
                </a:solidFill>
                <a:latin typeface="Calibri"/>
                <a:cs typeface="Arial"/>
              </a:rPr>
              <a:t>otherwise:</a:t>
            </a:r>
          </a:p>
          <a:p>
            <a:pPr>
              <a:defRPr/>
            </a:pPr>
            <a:r>
              <a:rPr lang="en-US" sz="2000" b="1" dirty="0">
                <a:solidFill>
                  <a:srgbClr val="FFC000"/>
                </a:solidFill>
                <a:latin typeface="Calibri"/>
                <a:cs typeface="Arial"/>
              </a:rPr>
              <a:t>BD2K = </a:t>
            </a:r>
            <a:r>
              <a:rPr lang="en-US" sz="2000" b="1" dirty="0">
                <a:solidFill>
                  <a:srgbClr val="FFFF00"/>
                </a:solidFill>
                <a:latin typeface="Calibri"/>
                <a:cs typeface="Arial"/>
              </a:rPr>
              <a:t>Bogus Data</a:t>
            </a:r>
          </a:p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  <a:latin typeface="Calibri"/>
                <a:cs typeface="Arial"/>
              </a:rPr>
              <a:t>to </a:t>
            </a:r>
            <a:r>
              <a:rPr lang="en-US" sz="2000" b="1" dirty="0" err="1">
                <a:solidFill>
                  <a:srgbClr val="FFFF00"/>
                </a:solidFill>
                <a:latin typeface="Calibri"/>
                <a:cs typeface="Arial"/>
              </a:rPr>
              <a:t>Knonsense</a:t>
            </a:r>
            <a:endParaRPr lang="en-US" sz="2000" b="1" dirty="0">
              <a:solidFill>
                <a:srgbClr val="FFFF00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386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09" grpId="0" animBg="1"/>
      <p:bldP spid="110" grpId="0"/>
      <p:bldP spid="112" grpId="0"/>
      <p:bldP spid="124" grpId="0" animBg="1"/>
      <p:bldP spid="125" grpId="0"/>
      <p:bldP spid="126" grpId="0"/>
      <p:bldP spid="131" grpId="0"/>
      <p:bldP spid="138" grpId="0" animBg="1"/>
      <p:bldP spid="139" grpId="0"/>
      <p:bldP spid="146" grpId="0" animBg="1"/>
      <p:bldP spid="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09BC-34BC-32BA-3AA2-8EC66120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 and Knowledgebases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8B1EF-E387-3D87-2C78-BB7287840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876" y="1166018"/>
            <a:ext cx="10972800" cy="4525963"/>
          </a:xfrm>
        </p:spPr>
        <p:txBody>
          <a:bodyPr/>
          <a:lstStyle/>
          <a:p>
            <a:pPr algn="l"/>
            <a:r>
              <a:rPr lang="en-US" b="0" dirty="0">
                <a:solidFill>
                  <a:srgbClr val="A34A43"/>
                </a:solidFill>
                <a:effectLst/>
                <a:latin typeface="Droid Sans"/>
              </a:rPr>
              <a:t>Data Repositories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  <a:latin typeface="Droid Sans"/>
              </a:rPr>
              <a:t>Biomedical </a:t>
            </a:r>
            <a:r>
              <a:rPr lang="en-US" b="1" i="0" dirty="0">
                <a:solidFill>
                  <a:srgbClr val="1B1B1B"/>
                </a:solidFill>
                <a:effectLst/>
                <a:latin typeface="Droid Sans"/>
              </a:rPr>
              <a:t>data repositories</a:t>
            </a:r>
            <a:r>
              <a:rPr lang="en-US" b="0" i="0" dirty="0">
                <a:solidFill>
                  <a:srgbClr val="1B1B1B"/>
                </a:solidFill>
                <a:effectLst/>
                <a:latin typeface="Droid Sans"/>
              </a:rPr>
              <a:t> accept the submission of relevant data from the research community to store, organize, validate, archive, preserve, and distribute data in compliance with the FAIR Data Principles.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  <a:latin typeface="Droid Sans"/>
              </a:rPr>
              <a:t>Curation focuses on quality assurance and quality control.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B1B1B"/>
                </a:solidFill>
                <a:effectLst/>
                <a:latin typeface="Droid Sans"/>
              </a:rPr>
              <a:t>Example: </a:t>
            </a:r>
            <a:r>
              <a:rPr lang="en-US" b="1" i="0" dirty="0" err="1">
                <a:solidFill>
                  <a:srgbClr val="1B1B1B"/>
                </a:solidFill>
                <a:effectLst/>
                <a:latin typeface="Droid Sans"/>
                <a:hlinkClick r:id="rId2"/>
              </a:rPr>
              <a:t>Pubchem</a:t>
            </a:r>
            <a:endParaRPr lang="en-US" b="1" i="0" dirty="0">
              <a:solidFill>
                <a:srgbClr val="1B1B1B"/>
              </a:solidFill>
              <a:effectLst/>
              <a:latin typeface="Droid Sans"/>
            </a:endParaRPr>
          </a:p>
          <a:p>
            <a:pPr algn="l"/>
            <a:r>
              <a:rPr lang="en-US" b="0" dirty="0">
                <a:solidFill>
                  <a:srgbClr val="A34A43"/>
                </a:solidFill>
                <a:effectLst/>
                <a:latin typeface="Droid Sans"/>
              </a:rPr>
              <a:t>Knowledgebases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  <a:latin typeface="Droid Sans"/>
              </a:rPr>
              <a:t>Biomedical </a:t>
            </a:r>
            <a:r>
              <a:rPr lang="en-US" b="1" i="0" dirty="0">
                <a:solidFill>
                  <a:srgbClr val="1B1B1B"/>
                </a:solidFill>
                <a:effectLst/>
                <a:latin typeface="Droid Sans"/>
              </a:rPr>
              <a:t>knowledgebases </a:t>
            </a:r>
            <a:r>
              <a:rPr lang="en-US" b="0" i="0" dirty="0">
                <a:solidFill>
                  <a:srgbClr val="1B1B1B"/>
                </a:solidFill>
                <a:effectLst/>
                <a:latin typeface="Droid Sans"/>
              </a:rPr>
              <a:t>extract, accumulate, organize, annotate, and link the growing body of information that is related to, and relies on, core datasets.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  <a:latin typeface="Droid Sans"/>
              </a:rPr>
              <a:t>Significant levels of human curation are traditionally required.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B1B1B"/>
                </a:solidFill>
                <a:effectLst/>
                <a:latin typeface="Droid Sans"/>
              </a:rPr>
              <a:t>Example:</a:t>
            </a:r>
            <a:r>
              <a:rPr lang="en-US" b="0" i="0" dirty="0">
                <a:solidFill>
                  <a:srgbClr val="1B1B1B"/>
                </a:solidFill>
                <a:effectLst/>
                <a:latin typeface="Droid Sans"/>
              </a:rPr>
              <a:t> Protein Data Bank (</a:t>
            </a:r>
            <a:r>
              <a:rPr lang="en-US" b="0" i="0" dirty="0">
                <a:solidFill>
                  <a:srgbClr val="1B1B1B"/>
                </a:solidFill>
                <a:effectLst/>
                <a:latin typeface="Droid Sans"/>
                <a:hlinkClick r:id="rId3"/>
              </a:rPr>
              <a:t>RCSB</a:t>
            </a:r>
            <a:r>
              <a:rPr lang="en-US" b="0" i="0" dirty="0">
                <a:solidFill>
                  <a:srgbClr val="1B1B1B"/>
                </a:solidFill>
                <a:effectLst/>
                <a:latin typeface="Droid Sans"/>
              </a:rPr>
              <a:t>); </a:t>
            </a:r>
            <a:r>
              <a:rPr lang="en-US" b="0" i="0" dirty="0">
                <a:solidFill>
                  <a:srgbClr val="1B1B1B"/>
                </a:solidFill>
                <a:effectLst/>
                <a:latin typeface="Droid Sans"/>
                <a:hlinkClick r:id="rId4"/>
              </a:rPr>
              <a:t>ChEMBL</a:t>
            </a:r>
            <a:endParaRPr lang="en-US" b="0" i="0" dirty="0">
              <a:solidFill>
                <a:srgbClr val="1B1B1B"/>
              </a:solidFill>
              <a:effectLst/>
              <a:latin typeface="Droid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B1B1B"/>
              </a:solidFill>
              <a:effectLst/>
              <a:highlight>
                <a:srgbClr val="EBF1F0"/>
              </a:highlight>
              <a:latin typeface="Droid 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4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658C-42CA-3580-5D65-0C9245B38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6" y="26994"/>
            <a:ext cx="7772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Acceleration of drug discovery in the age of Big Data: new methods needed!</a:t>
            </a:r>
            <a:endParaRPr lang="en-US" b="1" dirty="0">
              <a:solidFill>
                <a:srgbClr val="00999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2A7BCC-F7BB-8937-9C1F-AFF951AD3E48}"/>
              </a:ext>
            </a:extLst>
          </p:cNvPr>
          <p:cNvSpPr txBox="1"/>
          <p:nvPr/>
        </p:nvSpPr>
        <p:spPr>
          <a:xfrm>
            <a:off x="4721379" y="5279005"/>
            <a:ext cx="76020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rgbClr val="00B050"/>
                </a:solidFill>
              </a:rPr>
              <a:t>Cherkasov, A.</a:t>
            </a:r>
            <a:r>
              <a:rPr lang="en-US" sz="1400" dirty="0">
                <a:solidFill>
                  <a:srgbClr val="00B050"/>
                </a:solidFill>
              </a:rPr>
              <a:t> The ‘Big Bang’ of Chemical Universe. Nature Chemical Biology, 19, 667–668 (2023)</a:t>
            </a:r>
          </a:p>
          <a:p>
            <a:r>
              <a:rPr lang="en-US" sz="1400" u="sng" dirty="0">
                <a:solidFill>
                  <a:srgbClr val="00B050"/>
                </a:solidFill>
              </a:rPr>
              <a:t>Pandey M., et al. </a:t>
            </a:r>
            <a:r>
              <a:rPr lang="en-US" sz="1400" dirty="0">
                <a:solidFill>
                  <a:srgbClr val="00B050"/>
                </a:solidFill>
              </a:rPr>
              <a:t>The transformational role of GPU computing and deep learning in drug discovery. </a:t>
            </a:r>
            <a:r>
              <a:rPr lang="fr-FR" sz="1400" dirty="0">
                <a:solidFill>
                  <a:srgbClr val="00B050"/>
                </a:solidFill>
              </a:rPr>
              <a:t>Nature Mach. Intel. 2022 4, 211–221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u="sng" dirty="0">
                <a:solidFill>
                  <a:srgbClr val="00B050"/>
                </a:solidFill>
              </a:rPr>
              <a:t>Tropsha. A</a:t>
            </a:r>
            <a:r>
              <a:rPr lang="en-US" sz="1400" dirty="0">
                <a:solidFill>
                  <a:srgbClr val="00B050"/>
                </a:solidFill>
              </a:rPr>
              <a:t>.,  et al. Integrating QSAR modelling and deep learning in drug discovery: the emergence of deep QSAR. Nature Rev. Drug Disc, 2023, https://doi.org/10.1038/s41573-023-00832-0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498D0-12B4-5DA2-DBAD-09F81EEE77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792" y="322771"/>
            <a:ext cx="3190445" cy="4967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E581C8-DB48-2ACB-E8E5-16D454C14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65" y="1447800"/>
            <a:ext cx="5372100" cy="2162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D1D57C-7C4E-7FB1-6857-9506613E8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374906"/>
            <a:ext cx="5653087" cy="431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B4A9C-2BE5-C630-94AA-74AFC670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0" y="4051306"/>
            <a:ext cx="3562350" cy="971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4073BE-E791-C3E2-4665-C0909DF4C50E}"/>
              </a:ext>
            </a:extLst>
          </p:cNvPr>
          <p:cNvSpPr txBox="1"/>
          <p:nvPr/>
        </p:nvSpPr>
        <p:spPr>
          <a:xfrm>
            <a:off x="532922" y="5197166"/>
            <a:ext cx="40014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94949"/>
                </a:solidFill>
                <a:effectLst/>
                <a:latin typeface="Open Sans" panose="020B0606030504020204" pitchFamily="34" charset="0"/>
              </a:rPr>
              <a:t> Over 41 million abstracts and 8.7 million full-text articles, adding over 1.7 million new articles annually. 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F7236-024D-628E-7DE2-5B6E80EE2D99}"/>
              </a:ext>
            </a:extLst>
          </p:cNvPr>
          <p:cNvSpPr txBox="1"/>
          <p:nvPr/>
        </p:nvSpPr>
        <p:spPr>
          <a:xfrm>
            <a:off x="8367968" y="134716"/>
            <a:ext cx="339177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40+B of purchasable chemicals!!!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E67E4C-18B3-069F-512C-6C329A72210F}"/>
              </a:ext>
            </a:extLst>
          </p:cNvPr>
          <p:cNvSpPr/>
          <p:nvPr/>
        </p:nvSpPr>
        <p:spPr>
          <a:xfrm>
            <a:off x="4718583" y="3943786"/>
            <a:ext cx="3490077" cy="4955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689396-D2C1-A465-04B8-6EFD4A262C27}"/>
              </a:ext>
            </a:extLst>
          </p:cNvPr>
          <p:cNvSpPr txBox="1"/>
          <p:nvPr/>
        </p:nvSpPr>
        <p:spPr>
          <a:xfrm>
            <a:off x="5233784" y="3556697"/>
            <a:ext cx="25482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Knowledge mining</a:t>
            </a:r>
          </a:p>
          <a:p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Virtual Screening</a:t>
            </a:r>
          </a:p>
        </p:txBody>
      </p:sp>
    </p:spTree>
    <p:extLst>
      <p:ext uri="{BB962C8B-B14F-4D97-AF65-F5344CB8AC3E}">
        <p14:creationId xmlns:p14="http://schemas.microsoft.com/office/powerpoint/2010/main" val="286693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4" grpId="0" animBg="1"/>
      <p:bldP spid="6" grpId="0" animBg="1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for Alex ACS_Boston_15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 Alex ACS_Boston_15.thmx</Template>
  <TotalTime>30551</TotalTime>
  <Words>3163</Words>
  <Application>Microsoft Office PowerPoint</Application>
  <PresentationFormat>Widescreen</PresentationFormat>
  <Paragraphs>572</Paragraphs>
  <Slides>45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65" baseType="lpstr">
      <vt:lpstr>Arial</vt:lpstr>
      <vt:lpstr>Arial</vt:lpstr>
      <vt:lpstr>Calibri</vt:lpstr>
      <vt:lpstr>Calibri Light</vt:lpstr>
      <vt:lpstr>Courier New</vt:lpstr>
      <vt:lpstr>Droid Sans</vt:lpstr>
      <vt:lpstr>Elsevier Sans</vt:lpstr>
      <vt:lpstr>freight-sans-pro</vt:lpstr>
      <vt:lpstr>Georgia</vt:lpstr>
      <vt:lpstr>Lato</vt:lpstr>
      <vt:lpstr>Nunito</vt:lpstr>
      <vt:lpstr>Open Sans</vt:lpstr>
      <vt:lpstr>Roboto</vt:lpstr>
      <vt:lpstr>Segoe UI</vt:lpstr>
      <vt:lpstr>Tahoma</vt:lpstr>
      <vt:lpstr>Times New Roman</vt:lpstr>
      <vt:lpstr>Verdana</vt:lpstr>
      <vt:lpstr>Wingdings</vt:lpstr>
      <vt:lpstr>for Alex ACS_Boston_15</vt:lpstr>
      <vt:lpstr>Office Theme</vt:lpstr>
      <vt:lpstr>Data, Data Science, and Databases to enable Drug Discovery</vt:lpstr>
      <vt:lpstr>Information resources for  bioactive chemicals are abundant and growing</vt:lpstr>
      <vt:lpstr>Data Science Workflow (Wikipedia)</vt:lpstr>
      <vt:lpstr>The General Knowledge (DIKW)  Pyramid</vt:lpstr>
      <vt:lpstr>A DIKW Example</vt:lpstr>
      <vt:lpstr>The Data Science Activity Continuum</vt:lpstr>
      <vt:lpstr>PowerPoint Presentation</vt:lpstr>
      <vt:lpstr>Data Repositories and Knowledgebases</vt:lpstr>
      <vt:lpstr>Acceleration of drug discovery in the age of Big Data: new methods needed!</vt:lpstr>
      <vt:lpstr>Scientific literature as a source of data-driven discovery: Swanson’s ABC approach to drug discovery via text mining*</vt:lpstr>
      <vt:lpstr>PowerPoint Presentation</vt:lpstr>
      <vt:lpstr>Chemotext (chemotext.mml.unc.edu)</vt:lpstr>
      <vt:lpstr>PowerPoint Presentation</vt:lpstr>
      <vt:lpstr>Case Study: Imatinib-Asthma COP</vt:lpstr>
      <vt:lpstr>PowerPoint Presentation</vt:lpstr>
      <vt:lpstr>Bibliometric overview of drug repurposing using PubMed</vt:lpstr>
      <vt:lpstr>PowerPoint Presentation</vt:lpstr>
      <vt:lpstr>What the data doesn’t tell us</vt:lpstr>
      <vt:lpstr>Results Overview</vt:lpstr>
      <vt:lpstr>Chemicals associated therapeutically  with the most diseases</vt:lpstr>
      <vt:lpstr>Disease – drug count from  ReprofilingSet</vt:lpstr>
      <vt:lpstr>Quick story of Caffeine Repurposing</vt:lpstr>
      <vt:lpstr>Caffeine and 2018</vt:lpstr>
      <vt:lpstr>Drug Repurposing: using existing drugs for new diseases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EveryCure and collaborators including UNC-RENCI receive $48.3M grant from ARPA-H</vt:lpstr>
      <vt:lpstr>PowerPoint Presentation</vt:lpstr>
      <vt:lpstr>PowerPoint Presentation</vt:lpstr>
      <vt:lpstr>ROBOKOP (Reasoning Over Biological Objects in Knowledge Oriented Pathways): High-level Concepts Connected by Knowledge Sources</vt:lpstr>
      <vt:lpstr>Clinical Outcome Pathways (COP) for drug applications: treprostinil-pulmonary arterial hypertension (PAH) case study</vt:lpstr>
      <vt:lpstr>Treprostinil-PAH COP: best ranked answer</vt:lpstr>
      <vt:lpstr>What is research data?</vt:lpstr>
      <vt:lpstr>Sources of research data*</vt:lpstr>
      <vt:lpstr>Why we should care about Research Data Management</vt:lpstr>
      <vt:lpstr>PowerPoint Presentation</vt:lpstr>
      <vt:lpstr>Key elements of RDM</vt:lpstr>
      <vt:lpstr>Practical steps</vt:lpstr>
      <vt:lpstr>Research Data Ownership</vt:lpstr>
    </vt:vector>
  </TitlesOfParts>
  <Company>The University of North Carolina at Chapel Hill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afant</dc:creator>
  <cp:lastModifiedBy>Tropsha, Alexander</cp:lastModifiedBy>
  <cp:revision>510</cp:revision>
  <dcterms:created xsi:type="dcterms:W3CDTF">2015-08-18T14:24:09Z</dcterms:created>
  <dcterms:modified xsi:type="dcterms:W3CDTF">2024-08-26T02:13:40Z</dcterms:modified>
</cp:coreProperties>
</file>